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6"/>
  </p:notesMasterIdLst>
  <p:handoutMasterIdLst>
    <p:handoutMasterId r:id="rId17"/>
  </p:handoutMasterIdLst>
  <p:sldIdLst>
    <p:sldId id="302" r:id="rId2"/>
    <p:sldId id="338" r:id="rId3"/>
    <p:sldId id="339" r:id="rId4"/>
    <p:sldId id="340" r:id="rId5"/>
    <p:sldId id="341" r:id="rId6"/>
    <p:sldId id="342" r:id="rId7"/>
    <p:sldId id="343" r:id="rId8"/>
    <p:sldId id="344" r:id="rId9"/>
    <p:sldId id="345" r:id="rId10"/>
    <p:sldId id="346" r:id="rId11"/>
    <p:sldId id="348" r:id="rId12"/>
    <p:sldId id="357" r:id="rId13"/>
    <p:sldId id="356" r:id="rId14"/>
    <p:sldId id="281" r:id="rId15"/>
  </p:sldIdLst>
  <p:sldSz cx="18288000" cy="10287000"/>
  <p:notesSz cx="6985000" cy="9271000"/>
  <p:embeddedFontLst>
    <p:embeddedFont>
      <p:font typeface="Calibri" panose="020F0502020204030204" pitchFamily="34" charset="0"/>
      <p:regular r:id="rId18"/>
      <p:bold r:id="rId19"/>
      <p:italic r:id="rId20"/>
      <p:boldItalic r:id="rId21"/>
    </p:embeddedFont>
    <p:embeddedFont>
      <p:font typeface="Calibri Light" panose="020F0302020204030204" pitchFamily="34" charset="0"/>
      <p:regular r:id="rId22"/>
      <p:italic r:id="rId23"/>
    </p:embeddedFont>
    <p:embeddedFont>
      <p:font typeface="Montserrat" panose="00000500000000000000" pitchFamily="2" charset="0"/>
      <p:regular r:id="rId24"/>
      <p:bold r:id="rId25"/>
      <p:italic r:id="rId26"/>
      <p:boldItalic r:id="rId27"/>
    </p:embeddedFont>
  </p:embeddedFontLst>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B444"/>
    <a:srgbClr val="F3B420"/>
    <a:srgbClr val="EDEDED"/>
    <a:srgbClr val="F1B11E"/>
    <a:srgbClr val="02903F"/>
    <a:srgbClr val="028037"/>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2CEAE4-DF12-42C1-96C7-C9EFFB4E1851}" v="113" dt="2023-02-27T16:34:13.038"/>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88" autoAdjust="0"/>
    <p:restoredTop sz="94586" autoAdjust="0"/>
  </p:normalViewPr>
  <p:slideViewPr>
    <p:cSldViewPr>
      <p:cViewPr varScale="1">
        <p:scale>
          <a:sx n="36" d="100"/>
          <a:sy n="36" d="100"/>
        </p:scale>
        <p:origin x="108" y="9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5" d="100"/>
          <a:sy n="55" d="100"/>
        </p:scale>
        <p:origin x="2022"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5"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3.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B4A46C-4D99-41C1-A22C-9099DDFEF547}" type="doc">
      <dgm:prSet loTypeId="urn:microsoft.com/office/officeart/2005/8/layout/cycle8" loCatId="cycle" qsTypeId="urn:microsoft.com/office/officeart/2005/8/quickstyle/simple1" qsCatId="simple" csTypeId="urn:microsoft.com/office/officeart/2005/8/colors/accent6_2" csCatId="accent6" phldr="1"/>
      <dgm:spPr/>
      <dgm:t>
        <a:bodyPr/>
        <a:lstStyle/>
        <a:p>
          <a:endParaRPr lang="es-CO"/>
        </a:p>
      </dgm:t>
    </dgm:pt>
    <dgm:pt modelId="{B3FF6DB9-CDA6-4D51-BD2F-6804BA60B285}">
      <dgm:prSet/>
      <dgm:spPr/>
      <dgm:t>
        <a:bodyPr/>
        <a:lstStyle/>
        <a:p>
          <a:r>
            <a:rPr lang="es-CO" dirty="0">
              <a:latin typeface="Monserrat"/>
            </a:rPr>
            <a:t>1. Generalidades de la supervisión</a:t>
          </a:r>
        </a:p>
      </dgm:t>
    </dgm:pt>
    <dgm:pt modelId="{79977276-90C3-4D81-8EA5-1568887FB001}" type="parTrans" cxnId="{A5D8C367-CEC4-4434-9B94-222F1FE010AA}">
      <dgm:prSet/>
      <dgm:spPr/>
      <dgm:t>
        <a:bodyPr/>
        <a:lstStyle/>
        <a:p>
          <a:endParaRPr lang="es-CO"/>
        </a:p>
      </dgm:t>
    </dgm:pt>
    <dgm:pt modelId="{597F2358-C51A-427C-BFC5-57D608CA7BDA}" type="sibTrans" cxnId="{A5D8C367-CEC4-4434-9B94-222F1FE010AA}">
      <dgm:prSet/>
      <dgm:spPr/>
      <dgm:t>
        <a:bodyPr/>
        <a:lstStyle/>
        <a:p>
          <a:endParaRPr lang="es-CO"/>
        </a:p>
      </dgm:t>
    </dgm:pt>
    <dgm:pt modelId="{7957E4C7-2389-4EFE-8105-6BF3F17A9338}">
      <dgm:prSet/>
      <dgm:spPr/>
      <dgm:t>
        <a:bodyPr/>
        <a:lstStyle/>
        <a:p>
          <a:r>
            <a:rPr lang="es-CO" dirty="0">
              <a:latin typeface="Monserrat"/>
            </a:rPr>
            <a:t>2. </a:t>
          </a:r>
        </a:p>
        <a:p>
          <a:r>
            <a:rPr lang="es-CO" dirty="0">
              <a:latin typeface="Monserrat"/>
            </a:rPr>
            <a:t>Responsabilidades</a:t>
          </a:r>
        </a:p>
      </dgm:t>
    </dgm:pt>
    <dgm:pt modelId="{1933431F-1841-4450-BC45-6CC79B3BA450}" type="parTrans" cxnId="{E43ACDC6-4C08-4713-8072-55289EF8A465}">
      <dgm:prSet/>
      <dgm:spPr/>
      <dgm:t>
        <a:bodyPr/>
        <a:lstStyle/>
        <a:p>
          <a:endParaRPr lang="es-CO"/>
        </a:p>
      </dgm:t>
    </dgm:pt>
    <dgm:pt modelId="{FD9C4CFD-77C6-4C40-A35D-2A75679F561F}" type="sibTrans" cxnId="{E43ACDC6-4C08-4713-8072-55289EF8A465}">
      <dgm:prSet/>
      <dgm:spPr/>
      <dgm:t>
        <a:bodyPr/>
        <a:lstStyle/>
        <a:p>
          <a:endParaRPr lang="es-CO"/>
        </a:p>
      </dgm:t>
    </dgm:pt>
    <dgm:pt modelId="{75B510F3-DB1D-4DC9-AA8B-0C35D9E3888E}">
      <dgm:prSet/>
      <dgm:spPr/>
      <dgm:t>
        <a:bodyPr/>
        <a:lstStyle/>
        <a:p>
          <a:r>
            <a:rPr lang="es-CO" dirty="0">
              <a:latin typeface="Monserrat"/>
            </a:rPr>
            <a:t>3. </a:t>
          </a:r>
        </a:p>
        <a:p>
          <a:r>
            <a:rPr lang="es-CO" dirty="0">
              <a:latin typeface="Monserrat"/>
            </a:rPr>
            <a:t>Funciones y actividades de la supervisión</a:t>
          </a:r>
        </a:p>
      </dgm:t>
    </dgm:pt>
    <dgm:pt modelId="{283A7FC2-1913-4E80-A828-26AF6F01C7BD}" type="parTrans" cxnId="{E49D00FE-2BE3-4A38-90EB-570B01F8964E}">
      <dgm:prSet/>
      <dgm:spPr/>
      <dgm:t>
        <a:bodyPr/>
        <a:lstStyle/>
        <a:p>
          <a:endParaRPr lang="es-CO"/>
        </a:p>
      </dgm:t>
    </dgm:pt>
    <dgm:pt modelId="{6044CF63-AA50-4143-8115-7F3593C706CD}" type="sibTrans" cxnId="{E49D00FE-2BE3-4A38-90EB-570B01F8964E}">
      <dgm:prSet/>
      <dgm:spPr/>
      <dgm:t>
        <a:bodyPr/>
        <a:lstStyle/>
        <a:p>
          <a:endParaRPr lang="es-CO"/>
        </a:p>
      </dgm:t>
    </dgm:pt>
    <dgm:pt modelId="{31CCCD71-EEB6-4DFA-A4B3-75C5E4A03630}" type="pres">
      <dgm:prSet presAssocID="{65B4A46C-4D99-41C1-A22C-9099DDFEF547}" presName="compositeShape" presStyleCnt="0">
        <dgm:presLayoutVars>
          <dgm:chMax val="7"/>
          <dgm:dir/>
          <dgm:resizeHandles val="exact"/>
        </dgm:presLayoutVars>
      </dgm:prSet>
      <dgm:spPr/>
    </dgm:pt>
    <dgm:pt modelId="{6252CD50-3EE0-493A-807F-2D9C8AE9241F}" type="pres">
      <dgm:prSet presAssocID="{65B4A46C-4D99-41C1-A22C-9099DDFEF547}" presName="wedge1" presStyleLbl="node1" presStyleIdx="0" presStyleCnt="3"/>
      <dgm:spPr/>
    </dgm:pt>
    <dgm:pt modelId="{CDD73C62-D7FA-411C-8B0E-4814E2EE9078}" type="pres">
      <dgm:prSet presAssocID="{65B4A46C-4D99-41C1-A22C-9099DDFEF547}" presName="dummy1a" presStyleCnt="0"/>
      <dgm:spPr/>
    </dgm:pt>
    <dgm:pt modelId="{4C86AAF8-DCB8-44E6-AD9C-050D9F48C36C}" type="pres">
      <dgm:prSet presAssocID="{65B4A46C-4D99-41C1-A22C-9099DDFEF547}" presName="dummy1b" presStyleCnt="0"/>
      <dgm:spPr/>
    </dgm:pt>
    <dgm:pt modelId="{B7BBCE7A-E5D5-494C-AF0F-D337A3C0B7CD}" type="pres">
      <dgm:prSet presAssocID="{65B4A46C-4D99-41C1-A22C-9099DDFEF547}" presName="wedge1Tx" presStyleLbl="node1" presStyleIdx="0" presStyleCnt="3">
        <dgm:presLayoutVars>
          <dgm:chMax val="0"/>
          <dgm:chPref val="0"/>
          <dgm:bulletEnabled val="1"/>
        </dgm:presLayoutVars>
      </dgm:prSet>
      <dgm:spPr/>
    </dgm:pt>
    <dgm:pt modelId="{9FAC924C-7C2E-4D60-9CDB-3F0426D60908}" type="pres">
      <dgm:prSet presAssocID="{65B4A46C-4D99-41C1-A22C-9099DDFEF547}" presName="wedge2" presStyleLbl="node1" presStyleIdx="1" presStyleCnt="3"/>
      <dgm:spPr/>
    </dgm:pt>
    <dgm:pt modelId="{9ADFB8DA-5F2B-4D48-A604-0B6342C372EE}" type="pres">
      <dgm:prSet presAssocID="{65B4A46C-4D99-41C1-A22C-9099DDFEF547}" presName="dummy2a" presStyleCnt="0"/>
      <dgm:spPr/>
    </dgm:pt>
    <dgm:pt modelId="{2F7BE513-075F-4782-9A8C-851F9AC9287E}" type="pres">
      <dgm:prSet presAssocID="{65B4A46C-4D99-41C1-A22C-9099DDFEF547}" presName="dummy2b" presStyleCnt="0"/>
      <dgm:spPr/>
    </dgm:pt>
    <dgm:pt modelId="{D66A71AD-B7D5-453C-9198-B95D5BAE46D5}" type="pres">
      <dgm:prSet presAssocID="{65B4A46C-4D99-41C1-A22C-9099DDFEF547}" presName="wedge2Tx" presStyleLbl="node1" presStyleIdx="1" presStyleCnt="3">
        <dgm:presLayoutVars>
          <dgm:chMax val="0"/>
          <dgm:chPref val="0"/>
          <dgm:bulletEnabled val="1"/>
        </dgm:presLayoutVars>
      </dgm:prSet>
      <dgm:spPr/>
    </dgm:pt>
    <dgm:pt modelId="{8D4BCAA2-2400-4ACC-9692-7D6F8512C8C4}" type="pres">
      <dgm:prSet presAssocID="{65B4A46C-4D99-41C1-A22C-9099DDFEF547}" presName="wedge3" presStyleLbl="node1" presStyleIdx="2" presStyleCnt="3"/>
      <dgm:spPr/>
    </dgm:pt>
    <dgm:pt modelId="{71F8396A-F8F7-49F1-A6DA-1AEDDDD78D03}" type="pres">
      <dgm:prSet presAssocID="{65B4A46C-4D99-41C1-A22C-9099DDFEF547}" presName="dummy3a" presStyleCnt="0"/>
      <dgm:spPr/>
    </dgm:pt>
    <dgm:pt modelId="{20137ED6-3C63-4ADA-AD53-9D4556E05FBC}" type="pres">
      <dgm:prSet presAssocID="{65B4A46C-4D99-41C1-A22C-9099DDFEF547}" presName="dummy3b" presStyleCnt="0"/>
      <dgm:spPr/>
    </dgm:pt>
    <dgm:pt modelId="{49D86D41-E487-424F-A9D9-B48892D2AF1E}" type="pres">
      <dgm:prSet presAssocID="{65B4A46C-4D99-41C1-A22C-9099DDFEF547}" presName="wedge3Tx" presStyleLbl="node1" presStyleIdx="2" presStyleCnt="3">
        <dgm:presLayoutVars>
          <dgm:chMax val="0"/>
          <dgm:chPref val="0"/>
          <dgm:bulletEnabled val="1"/>
        </dgm:presLayoutVars>
      </dgm:prSet>
      <dgm:spPr/>
    </dgm:pt>
    <dgm:pt modelId="{8EBFD7C4-94D9-4F55-B12E-26679A15E3DA}" type="pres">
      <dgm:prSet presAssocID="{597F2358-C51A-427C-BFC5-57D608CA7BDA}" presName="arrowWedge1" presStyleLbl="fgSibTrans2D1" presStyleIdx="0" presStyleCnt="3"/>
      <dgm:spPr/>
    </dgm:pt>
    <dgm:pt modelId="{C31673AF-16A5-4FCA-9145-7E7204B8DEAA}" type="pres">
      <dgm:prSet presAssocID="{FD9C4CFD-77C6-4C40-A35D-2A75679F561F}" presName="arrowWedge2" presStyleLbl="fgSibTrans2D1" presStyleIdx="1" presStyleCnt="3"/>
      <dgm:spPr/>
    </dgm:pt>
    <dgm:pt modelId="{23DB64E7-027E-4D88-A3ED-0F8200383B81}" type="pres">
      <dgm:prSet presAssocID="{6044CF63-AA50-4143-8115-7F3593C706CD}" presName="arrowWedge3" presStyleLbl="fgSibTrans2D1" presStyleIdx="2" presStyleCnt="3"/>
      <dgm:spPr/>
    </dgm:pt>
  </dgm:ptLst>
  <dgm:cxnLst>
    <dgm:cxn modelId="{0F935A09-2CD2-48B5-BD5D-3A9806C5017D}" type="presOf" srcId="{75B510F3-DB1D-4DC9-AA8B-0C35D9E3888E}" destId="{49D86D41-E487-424F-A9D9-B48892D2AF1E}" srcOrd="1" destOrd="0" presId="urn:microsoft.com/office/officeart/2005/8/layout/cycle8"/>
    <dgm:cxn modelId="{B9D16A0E-1D2D-417E-A5C1-6A7C91FB6171}" type="presOf" srcId="{7957E4C7-2389-4EFE-8105-6BF3F17A9338}" destId="{D66A71AD-B7D5-453C-9198-B95D5BAE46D5}" srcOrd="1" destOrd="0" presId="urn:microsoft.com/office/officeart/2005/8/layout/cycle8"/>
    <dgm:cxn modelId="{1B4E2640-EE8B-4A5F-BE18-E0B5C407CFB2}" type="presOf" srcId="{7957E4C7-2389-4EFE-8105-6BF3F17A9338}" destId="{9FAC924C-7C2E-4D60-9CDB-3F0426D60908}" srcOrd="0" destOrd="0" presId="urn:microsoft.com/office/officeart/2005/8/layout/cycle8"/>
    <dgm:cxn modelId="{A5D8C367-CEC4-4434-9B94-222F1FE010AA}" srcId="{65B4A46C-4D99-41C1-A22C-9099DDFEF547}" destId="{B3FF6DB9-CDA6-4D51-BD2F-6804BA60B285}" srcOrd="0" destOrd="0" parTransId="{79977276-90C3-4D81-8EA5-1568887FB001}" sibTransId="{597F2358-C51A-427C-BFC5-57D608CA7BDA}"/>
    <dgm:cxn modelId="{A2FC8095-92E3-4372-ACBD-7100D7452B09}" type="presOf" srcId="{65B4A46C-4D99-41C1-A22C-9099DDFEF547}" destId="{31CCCD71-EEB6-4DFA-A4B3-75C5E4A03630}" srcOrd="0" destOrd="0" presId="urn:microsoft.com/office/officeart/2005/8/layout/cycle8"/>
    <dgm:cxn modelId="{362E8D98-FE9C-4DCF-85D1-FA16F7C6348B}" type="presOf" srcId="{B3FF6DB9-CDA6-4D51-BD2F-6804BA60B285}" destId="{B7BBCE7A-E5D5-494C-AF0F-D337A3C0B7CD}" srcOrd="1" destOrd="0" presId="urn:microsoft.com/office/officeart/2005/8/layout/cycle8"/>
    <dgm:cxn modelId="{00A6ACA9-52D3-4C7F-BB4B-C0D0CBDCF728}" type="presOf" srcId="{B3FF6DB9-CDA6-4D51-BD2F-6804BA60B285}" destId="{6252CD50-3EE0-493A-807F-2D9C8AE9241F}" srcOrd="0" destOrd="0" presId="urn:microsoft.com/office/officeart/2005/8/layout/cycle8"/>
    <dgm:cxn modelId="{8E89FEB6-D58C-44C1-91F6-D5F8394986DB}" type="presOf" srcId="{75B510F3-DB1D-4DC9-AA8B-0C35D9E3888E}" destId="{8D4BCAA2-2400-4ACC-9692-7D6F8512C8C4}" srcOrd="0" destOrd="0" presId="urn:microsoft.com/office/officeart/2005/8/layout/cycle8"/>
    <dgm:cxn modelId="{E43ACDC6-4C08-4713-8072-55289EF8A465}" srcId="{65B4A46C-4D99-41C1-A22C-9099DDFEF547}" destId="{7957E4C7-2389-4EFE-8105-6BF3F17A9338}" srcOrd="1" destOrd="0" parTransId="{1933431F-1841-4450-BC45-6CC79B3BA450}" sibTransId="{FD9C4CFD-77C6-4C40-A35D-2A75679F561F}"/>
    <dgm:cxn modelId="{E49D00FE-2BE3-4A38-90EB-570B01F8964E}" srcId="{65B4A46C-4D99-41C1-A22C-9099DDFEF547}" destId="{75B510F3-DB1D-4DC9-AA8B-0C35D9E3888E}" srcOrd="2" destOrd="0" parTransId="{283A7FC2-1913-4E80-A828-26AF6F01C7BD}" sibTransId="{6044CF63-AA50-4143-8115-7F3593C706CD}"/>
    <dgm:cxn modelId="{6091E2FF-AA84-4DBB-ABDA-0F63932B929E}" type="presParOf" srcId="{31CCCD71-EEB6-4DFA-A4B3-75C5E4A03630}" destId="{6252CD50-3EE0-493A-807F-2D9C8AE9241F}" srcOrd="0" destOrd="0" presId="urn:microsoft.com/office/officeart/2005/8/layout/cycle8"/>
    <dgm:cxn modelId="{7ADC3353-88D8-417E-9D9E-0945D66E1003}" type="presParOf" srcId="{31CCCD71-EEB6-4DFA-A4B3-75C5E4A03630}" destId="{CDD73C62-D7FA-411C-8B0E-4814E2EE9078}" srcOrd="1" destOrd="0" presId="urn:microsoft.com/office/officeart/2005/8/layout/cycle8"/>
    <dgm:cxn modelId="{6330C78C-DBD4-4FBE-A3E3-B114A745E0C5}" type="presParOf" srcId="{31CCCD71-EEB6-4DFA-A4B3-75C5E4A03630}" destId="{4C86AAF8-DCB8-44E6-AD9C-050D9F48C36C}" srcOrd="2" destOrd="0" presId="urn:microsoft.com/office/officeart/2005/8/layout/cycle8"/>
    <dgm:cxn modelId="{B4A8B82C-47D4-4810-B181-EDAC427CFE59}" type="presParOf" srcId="{31CCCD71-EEB6-4DFA-A4B3-75C5E4A03630}" destId="{B7BBCE7A-E5D5-494C-AF0F-D337A3C0B7CD}" srcOrd="3" destOrd="0" presId="urn:microsoft.com/office/officeart/2005/8/layout/cycle8"/>
    <dgm:cxn modelId="{3D66C8C0-B2E2-46AD-BD0D-C498C32648E3}" type="presParOf" srcId="{31CCCD71-EEB6-4DFA-A4B3-75C5E4A03630}" destId="{9FAC924C-7C2E-4D60-9CDB-3F0426D60908}" srcOrd="4" destOrd="0" presId="urn:microsoft.com/office/officeart/2005/8/layout/cycle8"/>
    <dgm:cxn modelId="{A9E1230E-B42E-422E-8AA2-F3C1F9C6DBC3}" type="presParOf" srcId="{31CCCD71-EEB6-4DFA-A4B3-75C5E4A03630}" destId="{9ADFB8DA-5F2B-4D48-A604-0B6342C372EE}" srcOrd="5" destOrd="0" presId="urn:microsoft.com/office/officeart/2005/8/layout/cycle8"/>
    <dgm:cxn modelId="{8E06F16A-0227-4A23-874B-17BDA42800EA}" type="presParOf" srcId="{31CCCD71-EEB6-4DFA-A4B3-75C5E4A03630}" destId="{2F7BE513-075F-4782-9A8C-851F9AC9287E}" srcOrd="6" destOrd="0" presId="urn:microsoft.com/office/officeart/2005/8/layout/cycle8"/>
    <dgm:cxn modelId="{B870ED5A-80E9-4FDA-9744-11B19DAE76FA}" type="presParOf" srcId="{31CCCD71-EEB6-4DFA-A4B3-75C5E4A03630}" destId="{D66A71AD-B7D5-453C-9198-B95D5BAE46D5}" srcOrd="7" destOrd="0" presId="urn:microsoft.com/office/officeart/2005/8/layout/cycle8"/>
    <dgm:cxn modelId="{23431FEA-4F70-4A05-9CA9-F4CCCF0981CC}" type="presParOf" srcId="{31CCCD71-EEB6-4DFA-A4B3-75C5E4A03630}" destId="{8D4BCAA2-2400-4ACC-9692-7D6F8512C8C4}" srcOrd="8" destOrd="0" presId="urn:microsoft.com/office/officeart/2005/8/layout/cycle8"/>
    <dgm:cxn modelId="{92AC82EC-AD33-41A6-9AB7-A4CD13D603B7}" type="presParOf" srcId="{31CCCD71-EEB6-4DFA-A4B3-75C5E4A03630}" destId="{71F8396A-F8F7-49F1-A6DA-1AEDDDD78D03}" srcOrd="9" destOrd="0" presId="urn:microsoft.com/office/officeart/2005/8/layout/cycle8"/>
    <dgm:cxn modelId="{32EF317A-7332-4793-BB48-A37184F46FA3}" type="presParOf" srcId="{31CCCD71-EEB6-4DFA-A4B3-75C5E4A03630}" destId="{20137ED6-3C63-4ADA-AD53-9D4556E05FBC}" srcOrd="10" destOrd="0" presId="urn:microsoft.com/office/officeart/2005/8/layout/cycle8"/>
    <dgm:cxn modelId="{41CB24FC-9B86-48A0-961F-C71607739830}" type="presParOf" srcId="{31CCCD71-EEB6-4DFA-A4B3-75C5E4A03630}" destId="{49D86D41-E487-424F-A9D9-B48892D2AF1E}" srcOrd="11" destOrd="0" presId="urn:microsoft.com/office/officeart/2005/8/layout/cycle8"/>
    <dgm:cxn modelId="{F93F2B27-2C76-4526-965F-33C031E819E3}" type="presParOf" srcId="{31CCCD71-EEB6-4DFA-A4B3-75C5E4A03630}" destId="{8EBFD7C4-94D9-4F55-B12E-26679A15E3DA}" srcOrd="12" destOrd="0" presId="urn:microsoft.com/office/officeart/2005/8/layout/cycle8"/>
    <dgm:cxn modelId="{3708CD5F-CB3E-44DC-88B9-749F2B4B6B77}" type="presParOf" srcId="{31CCCD71-EEB6-4DFA-A4B3-75C5E4A03630}" destId="{C31673AF-16A5-4FCA-9145-7E7204B8DEAA}" srcOrd="13" destOrd="0" presId="urn:microsoft.com/office/officeart/2005/8/layout/cycle8"/>
    <dgm:cxn modelId="{093BE9F5-55EA-4596-BC60-AC485E528FA2}" type="presParOf" srcId="{31CCCD71-EEB6-4DFA-A4B3-75C5E4A03630}" destId="{23DB64E7-027E-4D88-A3ED-0F8200383B81}"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00F0665-9A8F-4E79-96F8-846F768C76F5}" type="doc">
      <dgm:prSet loTypeId="urn:microsoft.com/office/officeart/2005/8/layout/matrix3" loCatId="matrix" qsTypeId="urn:microsoft.com/office/officeart/2005/8/quickstyle/simple1" qsCatId="simple" csTypeId="urn:microsoft.com/office/officeart/2005/8/colors/accent6_2" csCatId="accent6" phldr="1"/>
      <dgm:spPr/>
      <dgm:t>
        <a:bodyPr/>
        <a:lstStyle/>
        <a:p>
          <a:endParaRPr lang="es-CO"/>
        </a:p>
      </dgm:t>
    </dgm:pt>
    <dgm:pt modelId="{AA13EE60-A37F-4A54-8DF3-FFD942F199B6}">
      <dgm:prSet custT="1"/>
      <dgm:spPr/>
      <dgm:t>
        <a:bodyPr/>
        <a:lstStyle/>
        <a:p>
          <a:pPr algn="just"/>
          <a:r>
            <a:rPr lang="es-MX" sz="1800" b="1" dirty="0">
              <a:latin typeface="Monserrat"/>
            </a:rPr>
            <a:t>RESPONSABILIDAD CIVIL </a:t>
          </a:r>
          <a:r>
            <a:rPr lang="es-MX" sz="1800" dirty="0">
              <a:latin typeface="Monserrat"/>
            </a:rPr>
            <a:t>Es la obligación que tiene una persona de reparar los daños que ha causado, en este caso a la Agencia Nacional de Tierras.</a:t>
          </a:r>
          <a:endParaRPr lang="es-CO" sz="1800" dirty="0">
            <a:latin typeface="Monserrat"/>
          </a:endParaRPr>
        </a:p>
      </dgm:t>
    </dgm:pt>
    <dgm:pt modelId="{BAC8EFAC-B849-498A-855B-CB0F388431D8}" type="parTrans" cxnId="{3FA398B6-8C8F-479F-97B6-B93C1FC860F7}">
      <dgm:prSet/>
      <dgm:spPr/>
      <dgm:t>
        <a:bodyPr/>
        <a:lstStyle/>
        <a:p>
          <a:endParaRPr lang="es-CO"/>
        </a:p>
      </dgm:t>
    </dgm:pt>
    <dgm:pt modelId="{EBFA2B98-112D-415E-A9A2-31B034FA78BD}" type="sibTrans" cxnId="{3FA398B6-8C8F-479F-97B6-B93C1FC860F7}">
      <dgm:prSet/>
      <dgm:spPr/>
      <dgm:t>
        <a:bodyPr/>
        <a:lstStyle/>
        <a:p>
          <a:endParaRPr lang="es-CO"/>
        </a:p>
      </dgm:t>
    </dgm:pt>
    <dgm:pt modelId="{9CADE80F-15E1-431F-87F8-53891B9DF638}">
      <dgm:prSet custT="1"/>
      <dgm:spPr/>
      <dgm:t>
        <a:bodyPr/>
        <a:lstStyle/>
        <a:p>
          <a:pPr algn="just"/>
          <a:r>
            <a:rPr lang="es-MX" sz="1800" b="1" dirty="0">
              <a:latin typeface="Monserrat"/>
            </a:rPr>
            <a:t>RESPONSABILIDAD FISCAL </a:t>
          </a:r>
          <a:r>
            <a:rPr lang="es-MX" sz="1800" dirty="0">
              <a:latin typeface="Monserrat"/>
            </a:rPr>
            <a:t>Los supervisores, en su condición de gestores fiscales, al manejar o administrar recursos públicos, se encuentran obligados a resarcir los daños ocasionados al patrimonio público como consecuencia de sus conductas, bien sea dolosa o culposa, mediante el pago de una indemnización pecuniaria que compense el perjuicio sufrido por la respectiva entidad estatal.</a:t>
          </a:r>
          <a:endParaRPr lang="es-CO" sz="1800" dirty="0">
            <a:latin typeface="Monserrat"/>
          </a:endParaRPr>
        </a:p>
      </dgm:t>
    </dgm:pt>
    <dgm:pt modelId="{438FC147-D464-4F89-975E-D8E0BD7A3E6C}" type="parTrans" cxnId="{1B3338D5-B74B-4F00-BE92-824815731C4F}">
      <dgm:prSet/>
      <dgm:spPr/>
      <dgm:t>
        <a:bodyPr/>
        <a:lstStyle/>
        <a:p>
          <a:endParaRPr lang="es-CO"/>
        </a:p>
      </dgm:t>
    </dgm:pt>
    <dgm:pt modelId="{C1C55FF4-E133-451A-9C79-CEFDF5DAC7D1}" type="sibTrans" cxnId="{1B3338D5-B74B-4F00-BE92-824815731C4F}">
      <dgm:prSet/>
      <dgm:spPr/>
      <dgm:t>
        <a:bodyPr/>
        <a:lstStyle/>
        <a:p>
          <a:endParaRPr lang="es-CO"/>
        </a:p>
      </dgm:t>
    </dgm:pt>
    <dgm:pt modelId="{C7062F1E-174C-4DED-BEB0-3B9902FD1643}">
      <dgm:prSet custT="1"/>
      <dgm:spPr/>
      <dgm:t>
        <a:bodyPr/>
        <a:lstStyle/>
        <a:p>
          <a:pPr algn="just"/>
          <a:r>
            <a:rPr lang="es-MX" sz="1800" b="1" dirty="0">
              <a:latin typeface="Monserrat"/>
            </a:rPr>
            <a:t>RESPONSABILIDAD PENAL </a:t>
          </a:r>
          <a:r>
            <a:rPr lang="es-MX" sz="1800" dirty="0">
              <a:latin typeface="Monserrat"/>
            </a:rPr>
            <a:t>Es la consecuencia jurídica derivada de la comisión de un hecho tipificado como delito en la ley, para este caso cometido por el supervisor (la conducta es típica, antijurídica y culpable).</a:t>
          </a:r>
          <a:endParaRPr lang="es-CO" sz="1800" dirty="0">
            <a:latin typeface="Monserrat"/>
          </a:endParaRPr>
        </a:p>
      </dgm:t>
    </dgm:pt>
    <dgm:pt modelId="{6ED8D4CB-2B8B-4658-99FB-D082A3794371}" type="parTrans" cxnId="{4BA760FD-2A4D-40A6-B664-2B7D43F5D35D}">
      <dgm:prSet/>
      <dgm:spPr/>
      <dgm:t>
        <a:bodyPr/>
        <a:lstStyle/>
        <a:p>
          <a:endParaRPr lang="es-CO"/>
        </a:p>
      </dgm:t>
    </dgm:pt>
    <dgm:pt modelId="{4AC24FA7-BE15-4622-B3D8-616A0CA7E4E4}" type="sibTrans" cxnId="{4BA760FD-2A4D-40A6-B664-2B7D43F5D35D}">
      <dgm:prSet/>
      <dgm:spPr/>
      <dgm:t>
        <a:bodyPr/>
        <a:lstStyle/>
        <a:p>
          <a:endParaRPr lang="es-CO"/>
        </a:p>
      </dgm:t>
    </dgm:pt>
    <dgm:pt modelId="{6AD9C978-6962-40CF-9BE3-66B3C39DD481}">
      <dgm:prSet custT="1"/>
      <dgm:spPr/>
      <dgm:t>
        <a:bodyPr/>
        <a:lstStyle/>
        <a:p>
          <a:pPr algn="just"/>
          <a:r>
            <a:rPr lang="es-MX" sz="1800" b="1" dirty="0">
              <a:latin typeface="Monserrat"/>
            </a:rPr>
            <a:t>RESPONSABILIDAD DISCIPLINARIA </a:t>
          </a:r>
          <a:r>
            <a:rPr lang="es-MX" sz="1800" dirty="0">
              <a:latin typeface="Monserrat"/>
            </a:rPr>
            <a:t>Se encuentra encaminada a determinar si con su actuar u omisión, incumplió los deberes que la Constitución Política y la ley le imponen, contrariando los fines del Estado Social de Derecho y afectando la administración pública con tal comportamiento.</a:t>
          </a:r>
          <a:endParaRPr lang="es-CO" sz="1800" dirty="0">
            <a:latin typeface="Monserrat"/>
          </a:endParaRPr>
        </a:p>
      </dgm:t>
    </dgm:pt>
    <dgm:pt modelId="{F8A77489-9431-4762-B536-663AFE32FDD4}" type="parTrans" cxnId="{A8E52845-DC5E-497F-87AE-10306E59012F}">
      <dgm:prSet/>
      <dgm:spPr/>
      <dgm:t>
        <a:bodyPr/>
        <a:lstStyle/>
        <a:p>
          <a:endParaRPr lang="es-CO"/>
        </a:p>
      </dgm:t>
    </dgm:pt>
    <dgm:pt modelId="{144B6847-404A-4B00-B9F4-5318935DEF63}" type="sibTrans" cxnId="{A8E52845-DC5E-497F-87AE-10306E59012F}">
      <dgm:prSet/>
      <dgm:spPr/>
      <dgm:t>
        <a:bodyPr/>
        <a:lstStyle/>
        <a:p>
          <a:endParaRPr lang="es-CO"/>
        </a:p>
      </dgm:t>
    </dgm:pt>
    <dgm:pt modelId="{59F12ABE-535F-4475-A753-3D3F0AD7944A}" type="pres">
      <dgm:prSet presAssocID="{700F0665-9A8F-4E79-96F8-846F768C76F5}" presName="matrix" presStyleCnt="0">
        <dgm:presLayoutVars>
          <dgm:chMax val="1"/>
          <dgm:dir/>
          <dgm:resizeHandles val="exact"/>
        </dgm:presLayoutVars>
      </dgm:prSet>
      <dgm:spPr/>
    </dgm:pt>
    <dgm:pt modelId="{38EF110B-AF0E-409C-AA21-661E469BE0E6}" type="pres">
      <dgm:prSet presAssocID="{700F0665-9A8F-4E79-96F8-846F768C76F5}" presName="diamond" presStyleLbl="bgShp" presStyleIdx="0" presStyleCnt="1" custScaleX="118679"/>
      <dgm:spPr/>
    </dgm:pt>
    <dgm:pt modelId="{70EDC104-B154-4913-95F1-A5DD0F2C55C1}" type="pres">
      <dgm:prSet presAssocID="{700F0665-9A8F-4E79-96F8-846F768C76F5}" presName="quad1" presStyleLbl="node1" presStyleIdx="0" presStyleCnt="4" custScaleX="145267" custLinFactNeighborX="-23329" custLinFactNeighborY="-617">
        <dgm:presLayoutVars>
          <dgm:chMax val="0"/>
          <dgm:chPref val="0"/>
          <dgm:bulletEnabled val="1"/>
        </dgm:presLayoutVars>
      </dgm:prSet>
      <dgm:spPr/>
    </dgm:pt>
    <dgm:pt modelId="{D7D3488A-BE41-4EFD-A1AF-D7E5818B8CEF}" type="pres">
      <dgm:prSet presAssocID="{700F0665-9A8F-4E79-96F8-846F768C76F5}" presName="quad2" presStyleLbl="node1" presStyleIdx="1" presStyleCnt="4" custScaleX="145267" custLinFactNeighborX="20925" custLinFactNeighborY="-617">
        <dgm:presLayoutVars>
          <dgm:chMax val="0"/>
          <dgm:chPref val="0"/>
          <dgm:bulletEnabled val="1"/>
        </dgm:presLayoutVars>
      </dgm:prSet>
      <dgm:spPr/>
    </dgm:pt>
    <dgm:pt modelId="{951C44C0-977A-481D-994A-FC30D543BA10}" type="pres">
      <dgm:prSet presAssocID="{700F0665-9A8F-4E79-96F8-846F768C76F5}" presName="quad3" presStyleLbl="node1" presStyleIdx="2" presStyleCnt="4" custScaleX="145267" custLinFactNeighborX="-20955" custLinFactNeighborY="-1472">
        <dgm:presLayoutVars>
          <dgm:chMax val="0"/>
          <dgm:chPref val="0"/>
          <dgm:bulletEnabled val="1"/>
        </dgm:presLayoutVars>
      </dgm:prSet>
      <dgm:spPr/>
    </dgm:pt>
    <dgm:pt modelId="{95965D37-1DA2-4C2E-B4B3-305B63567CC6}" type="pres">
      <dgm:prSet presAssocID="{700F0665-9A8F-4E79-96F8-846F768C76F5}" presName="quad4" presStyleLbl="node1" presStyleIdx="3" presStyleCnt="4" custScaleX="145267" custLinFactNeighborX="20925" custLinFactNeighborY="-1472">
        <dgm:presLayoutVars>
          <dgm:chMax val="0"/>
          <dgm:chPref val="0"/>
          <dgm:bulletEnabled val="1"/>
        </dgm:presLayoutVars>
      </dgm:prSet>
      <dgm:spPr/>
    </dgm:pt>
  </dgm:ptLst>
  <dgm:cxnLst>
    <dgm:cxn modelId="{7B16990E-274D-4BED-A46B-1BE16D6FD6E4}" type="presOf" srcId="{C7062F1E-174C-4DED-BEB0-3B9902FD1643}" destId="{951C44C0-977A-481D-994A-FC30D543BA10}" srcOrd="0" destOrd="0" presId="urn:microsoft.com/office/officeart/2005/8/layout/matrix3"/>
    <dgm:cxn modelId="{5C57D161-375F-4D18-9EC7-2A6BABCB0151}" type="presOf" srcId="{AA13EE60-A37F-4A54-8DF3-FFD942F199B6}" destId="{70EDC104-B154-4913-95F1-A5DD0F2C55C1}" srcOrd="0" destOrd="0" presId="urn:microsoft.com/office/officeart/2005/8/layout/matrix3"/>
    <dgm:cxn modelId="{A8E52845-DC5E-497F-87AE-10306E59012F}" srcId="{700F0665-9A8F-4E79-96F8-846F768C76F5}" destId="{6AD9C978-6962-40CF-9BE3-66B3C39DD481}" srcOrd="3" destOrd="0" parTransId="{F8A77489-9431-4762-B536-663AFE32FDD4}" sibTransId="{144B6847-404A-4B00-B9F4-5318935DEF63}"/>
    <dgm:cxn modelId="{233DDEA4-1898-4EAE-A7E0-AA800B1DA3A7}" type="presOf" srcId="{9CADE80F-15E1-431F-87F8-53891B9DF638}" destId="{D7D3488A-BE41-4EFD-A1AF-D7E5818B8CEF}" srcOrd="0" destOrd="0" presId="urn:microsoft.com/office/officeart/2005/8/layout/matrix3"/>
    <dgm:cxn modelId="{32978BB3-23C9-41B4-8DB5-39DECFA68463}" type="presOf" srcId="{700F0665-9A8F-4E79-96F8-846F768C76F5}" destId="{59F12ABE-535F-4475-A753-3D3F0AD7944A}" srcOrd="0" destOrd="0" presId="urn:microsoft.com/office/officeart/2005/8/layout/matrix3"/>
    <dgm:cxn modelId="{3FA398B6-8C8F-479F-97B6-B93C1FC860F7}" srcId="{700F0665-9A8F-4E79-96F8-846F768C76F5}" destId="{AA13EE60-A37F-4A54-8DF3-FFD942F199B6}" srcOrd="0" destOrd="0" parTransId="{BAC8EFAC-B849-498A-855B-CB0F388431D8}" sibTransId="{EBFA2B98-112D-415E-A9A2-31B034FA78BD}"/>
    <dgm:cxn modelId="{1B3338D5-B74B-4F00-BE92-824815731C4F}" srcId="{700F0665-9A8F-4E79-96F8-846F768C76F5}" destId="{9CADE80F-15E1-431F-87F8-53891B9DF638}" srcOrd="1" destOrd="0" parTransId="{438FC147-D464-4F89-975E-D8E0BD7A3E6C}" sibTransId="{C1C55FF4-E133-451A-9C79-CEFDF5DAC7D1}"/>
    <dgm:cxn modelId="{464127D6-4F02-4E41-9BC4-D17AD20973FD}" type="presOf" srcId="{6AD9C978-6962-40CF-9BE3-66B3C39DD481}" destId="{95965D37-1DA2-4C2E-B4B3-305B63567CC6}" srcOrd="0" destOrd="0" presId="urn:microsoft.com/office/officeart/2005/8/layout/matrix3"/>
    <dgm:cxn modelId="{4BA760FD-2A4D-40A6-B664-2B7D43F5D35D}" srcId="{700F0665-9A8F-4E79-96F8-846F768C76F5}" destId="{C7062F1E-174C-4DED-BEB0-3B9902FD1643}" srcOrd="2" destOrd="0" parTransId="{6ED8D4CB-2B8B-4658-99FB-D082A3794371}" sibTransId="{4AC24FA7-BE15-4622-B3D8-616A0CA7E4E4}"/>
    <dgm:cxn modelId="{20453BC0-151C-468C-8B48-071D97EF5728}" type="presParOf" srcId="{59F12ABE-535F-4475-A753-3D3F0AD7944A}" destId="{38EF110B-AF0E-409C-AA21-661E469BE0E6}" srcOrd="0" destOrd="0" presId="urn:microsoft.com/office/officeart/2005/8/layout/matrix3"/>
    <dgm:cxn modelId="{D4B74F2C-76AA-4E8C-9BE5-3396D81C74E9}" type="presParOf" srcId="{59F12ABE-535F-4475-A753-3D3F0AD7944A}" destId="{70EDC104-B154-4913-95F1-A5DD0F2C55C1}" srcOrd="1" destOrd="0" presId="urn:microsoft.com/office/officeart/2005/8/layout/matrix3"/>
    <dgm:cxn modelId="{0F8C7ADF-7847-464C-BE33-704BA1A1E8F1}" type="presParOf" srcId="{59F12ABE-535F-4475-A753-3D3F0AD7944A}" destId="{D7D3488A-BE41-4EFD-A1AF-D7E5818B8CEF}" srcOrd="2" destOrd="0" presId="urn:microsoft.com/office/officeart/2005/8/layout/matrix3"/>
    <dgm:cxn modelId="{49374754-94D0-4772-8906-6A60EC83153A}" type="presParOf" srcId="{59F12ABE-535F-4475-A753-3D3F0AD7944A}" destId="{951C44C0-977A-481D-994A-FC30D543BA10}" srcOrd="3" destOrd="0" presId="urn:microsoft.com/office/officeart/2005/8/layout/matrix3"/>
    <dgm:cxn modelId="{3498D637-2881-497B-8445-EE3B51A1006A}" type="presParOf" srcId="{59F12ABE-535F-4475-A753-3D3F0AD7944A}" destId="{95965D37-1DA2-4C2E-B4B3-305B63567CC6}"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EC84AC2-AA82-4F1B-B237-C29FA416DF08}" type="doc">
      <dgm:prSet loTypeId="urn:microsoft.com/office/officeart/2005/8/layout/pyramid2" loCatId="pyramid" qsTypeId="urn:microsoft.com/office/officeart/2005/8/quickstyle/simple1" qsCatId="simple" csTypeId="urn:microsoft.com/office/officeart/2005/8/colors/accent6_2" csCatId="accent6" phldr="1"/>
      <dgm:spPr/>
      <dgm:t>
        <a:bodyPr/>
        <a:lstStyle/>
        <a:p>
          <a:endParaRPr lang="es-CO"/>
        </a:p>
      </dgm:t>
    </dgm:pt>
    <dgm:pt modelId="{1B72F496-9872-4CE6-AD29-8EB5B9775A66}">
      <dgm:prSet custT="1"/>
      <dgm:spPr/>
      <dgm:t>
        <a:bodyPr/>
        <a:lstStyle/>
        <a:p>
          <a:pPr algn="just"/>
          <a:r>
            <a:rPr lang="es-MX" sz="2000" dirty="0"/>
            <a:t>Adición: Es un incremento del valor pactado inicialmente. De conformidad con la normativa vigente, el valor a adicionar no excederá el 50% del valor inicialmente pactado expresado en salarios mínimos legales mensuales vigentes, sin perjuicio de las excepciones para los contratos de Interventoría</a:t>
          </a:r>
          <a:endParaRPr lang="es-CO" sz="2000" dirty="0"/>
        </a:p>
      </dgm:t>
    </dgm:pt>
    <dgm:pt modelId="{B932A6BC-2C5F-4C90-9B68-9B59B53EA361}" type="parTrans" cxnId="{6A04B663-2B2A-4A48-AD8A-8D490D1FF7D2}">
      <dgm:prSet/>
      <dgm:spPr/>
      <dgm:t>
        <a:bodyPr/>
        <a:lstStyle/>
        <a:p>
          <a:endParaRPr lang="es-CO"/>
        </a:p>
      </dgm:t>
    </dgm:pt>
    <dgm:pt modelId="{AF86342F-346B-4603-9EAB-E668B93974CA}" type="sibTrans" cxnId="{6A04B663-2B2A-4A48-AD8A-8D490D1FF7D2}">
      <dgm:prSet/>
      <dgm:spPr/>
      <dgm:t>
        <a:bodyPr/>
        <a:lstStyle/>
        <a:p>
          <a:endParaRPr lang="es-CO"/>
        </a:p>
      </dgm:t>
    </dgm:pt>
    <dgm:pt modelId="{D40EDD23-BF5C-4FF1-9C87-269BF7CE9A4C}">
      <dgm:prSet custT="1"/>
      <dgm:spPr/>
      <dgm:t>
        <a:bodyPr/>
        <a:lstStyle/>
        <a:p>
          <a:pPr algn="just"/>
          <a:r>
            <a:rPr lang="es-MX" sz="2000" dirty="0"/>
            <a:t>Prórroga. Es una prolongación del plazo de ejecución pactado en el contrato inicial, sin que se encuentre soportada en presuntos incumplimientos de las obligaciones contractuales </a:t>
          </a:r>
          <a:endParaRPr lang="es-CO" sz="2000" dirty="0"/>
        </a:p>
      </dgm:t>
    </dgm:pt>
    <dgm:pt modelId="{0DAA9AE4-A250-4E45-A899-D3F6964AF32A}" type="parTrans" cxnId="{3426BE38-7BF9-4B87-B71A-6B25B06E9579}">
      <dgm:prSet/>
      <dgm:spPr/>
      <dgm:t>
        <a:bodyPr/>
        <a:lstStyle/>
        <a:p>
          <a:endParaRPr lang="es-CO"/>
        </a:p>
      </dgm:t>
    </dgm:pt>
    <dgm:pt modelId="{BCEDDB87-928A-45C1-9B39-DE7DB3D77807}" type="sibTrans" cxnId="{3426BE38-7BF9-4B87-B71A-6B25B06E9579}">
      <dgm:prSet/>
      <dgm:spPr/>
      <dgm:t>
        <a:bodyPr/>
        <a:lstStyle/>
        <a:p>
          <a:endParaRPr lang="es-CO"/>
        </a:p>
      </dgm:t>
    </dgm:pt>
    <dgm:pt modelId="{39D54758-310E-4095-8C7C-44CBEF7FEAB0}">
      <dgm:prSet custT="1"/>
      <dgm:spPr/>
      <dgm:t>
        <a:bodyPr/>
        <a:lstStyle/>
        <a:p>
          <a:pPr algn="just"/>
          <a:r>
            <a:rPr lang="es-MX" sz="2000" dirty="0"/>
            <a:t>Otrosí: Es un documento anexo al contrato principal en el que se aclaran, adicionan o cambian condiciones de este, salvo las cláusulas de valor y plazo.</a:t>
          </a:r>
          <a:endParaRPr lang="es-CO" sz="2000" dirty="0"/>
        </a:p>
      </dgm:t>
    </dgm:pt>
    <dgm:pt modelId="{8664B981-F449-4DA8-A03E-9F5D0A4C3A9B}" type="parTrans" cxnId="{A4C439C4-9022-405A-901F-4398C0C70548}">
      <dgm:prSet/>
      <dgm:spPr/>
      <dgm:t>
        <a:bodyPr/>
        <a:lstStyle/>
        <a:p>
          <a:endParaRPr lang="es-CO"/>
        </a:p>
      </dgm:t>
    </dgm:pt>
    <dgm:pt modelId="{AB594D01-6F79-43BE-9DA3-5A0E9FEECA08}" type="sibTrans" cxnId="{A4C439C4-9022-405A-901F-4398C0C70548}">
      <dgm:prSet/>
      <dgm:spPr/>
      <dgm:t>
        <a:bodyPr/>
        <a:lstStyle/>
        <a:p>
          <a:endParaRPr lang="es-CO"/>
        </a:p>
      </dgm:t>
    </dgm:pt>
    <dgm:pt modelId="{C0CBF358-86E5-4E48-9486-A56DBD98EAE5}">
      <dgm:prSet custT="1"/>
      <dgm:spPr/>
      <dgm:t>
        <a:bodyPr/>
        <a:lstStyle/>
        <a:p>
          <a:pPr algn="just"/>
          <a:r>
            <a:rPr lang="es-MX" sz="2000" dirty="0"/>
            <a:t>Cesión: Es una transferencia de derechos y obligaciones del contratista a una tercera persona para que esta continúe con la ejecución del contrato. Es importante señalar que el cesionario, debe tener los requisitos mínimos exigidos en el proceso de selección y contrato o superiores calidades que el cedente, por lo expuesto se requiere autorización de la Entidad.</a:t>
          </a:r>
          <a:endParaRPr lang="es-CO" sz="2000" dirty="0"/>
        </a:p>
      </dgm:t>
    </dgm:pt>
    <dgm:pt modelId="{5D68EAC9-3BA1-4400-936C-C26F93CC37A7}" type="parTrans" cxnId="{4B0F42CA-82F5-4CE0-B114-D38026613E06}">
      <dgm:prSet/>
      <dgm:spPr/>
      <dgm:t>
        <a:bodyPr/>
        <a:lstStyle/>
        <a:p>
          <a:endParaRPr lang="es-CO"/>
        </a:p>
      </dgm:t>
    </dgm:pt>
    <dgm:pt modelId="{151CF2E1-D032-4858-8CB1-F50CD4619C8F}" type="sibTrans" cxnId="{4B0F42CA-82F5-4CE0-B114-D38026613E06}">
      <dgm:prSet/>
      <dgm:spPr/>
      <dgm:t>
        <a:bodyPr/>
        <a:lstStyle/>
        <a:p>
          <a:endParaRPr lang="es-CO"/>
        </a:p>
      </dgm:t>
    </dgm:pt>
    <dgm:pt modelId="{3C7B0A0C-A218-414B-9F7C-782D15BE7AB1}">
      <dgm:prSet custT="1"/>
      <dgm:spPr/>
      <dgm:t>
        <a:bodyPr/>
        <a:lstStyle/>
        <a:p>
          <a:pPr algn="just"/>
          <a:r>
            <a:rPr lang="es-MX" sz="2000" dirty="0"/>
            <a:t>Suspensión: Se presenta cuando existen situaciones de fuerza mayor, caso fortuito o de interés público que impiden temporalmente cumplir el objeto del contrato.</a:t>
          </a:r>
          <a:endParaRPr lang="es-CO" sz="2000" dirty="0"/>
        </a:p>
      </dgm:t>
    </dgm:pt>
    <dgm:pt modelId="{2EDEFC9A-53B7-41F5-A580-CCCAD7413A53}" type="parTrans" cxnId="{013C1BE3-3AB1-44C0-A550-618F9BB15E66}">
      <dgm:prSet/>
      <dgm:spPr/>
      <dgm:t>
        <a:bodyPr/>
        <a:lstStyle/>
        <a:p>
          <a:endParaRPr lang="es-CO"/>
        </a:p>
      </dgm:t>
    </dgm:pt>
    <dgm:pt modelId="{11058F7C-2DB0-4976-804E-8AF24601E4E3}" type="sibTrans" cxnId="{013C1BE3-3AB1-44C0-A550-618F9BB15E66}">
      <dgm:prSet/>
      <dgm:spPr/>
      <dgm:t>
        <a:bodyPr/>
        <a:lstStyle/>
        <a:p>
          <a:endParaRPr lang="es-CO"/>
        </a:p>
      </dgm:t>
    </dgm:pt>
    <dgm:pt modelId="{5C79149B-3BDC-4E6C-9C39-341179BA819E}" type="pres">
      <dgm:prSet presAssocID="{1EC84AC2-AA82-4F1B-B237-C29FA416DF08}" presName="compositeShape" presStyleCnt="0">
        <dgm:presLayoutVars>
          <dgm:dir/>
          <dgm:resizeHandles/>
        </dgm:presLayoutVars>
      </dgm:prSet>
      <dgm:spPr/>
    </dgm:pt>
    <dgm:pt modelId="{F32F127A-C412-4489-9511-E45DC88EB0FA}" type="pres">
      <dgm:prSet presAssocID="{1EC84AC2-AA82-4F1B-B237-C29FA416DF08}" presName="pyramid" presStyleLbl="node1" presStyleIdx="0" presStyleCnt="1" custScaleX="108476"/>
      <dgm:spPr/>
    </dgm:pt>
    <dgm:pt modelId="{4CDAF0FB-0925-4386-A889-C9BD2ABA01FD}" type="pres">
      <dgm:prSet presAssocID="{1EC84AC2-AA82-4F1B-B237-C29FA416DF08}" presName="theList" presStyleCnt="0"/>
      <dgm:spPr/>
    </dgm:pt>
    <dgm:pt modelId="{8BEBF779-F6FE-40C8-BD7B-56B602DDDD1E}" type="pres">
      <dgm:prSet presAssocID="{1B72F496-9872-4CE6-AD29-8EB5B9775A66}" presName="aNode" presStyleLbl="fgAcc1" presStyleIdx="0" presStyleCnt="5" custScaleX="207017" custLinFactNeighborX="-32760" custLinFactNeighborY="29063">
        <dgm:presLayoutVars>
          <dgm:bulletEnabled val="1"/>
        </dgm:presLayoutVars>
      </dgm:prSet>
      <dgm:spPr/>
    </dgm:pt>
    <dgm:pt modelId="{7785BDE0-7779-4B4B-A5FE-8C462A6E32D6}" type="pres">
      <dgm:prSet presAssocID="{1B72F496-9872-4CE6-AD29-8EB5B9775A66}" presName="aSpace" presStyleCnt="0"/>
      <dgm:spPr/>
    </dgm:pt>
    <dgm:pt modelId="{45477368-C7CF-4DDA-824E-6691F548B3E3}" type="pres">
      <dgm:prSet presAssocID="{D40EDD23-BF5C-4FF1-9C87-269BF7CE9A4C}" presName="aNode" presStyleLbl="fgAcc1" presStyleIdx="1" presStyleCnt="5" custScaleX="207017" custLinFactNeighborX="-32760" custLinFactNeighborY="29063">
        <dgm:presLayoutVars>
          <dgm:bulletEnabled val="1"/>
        </dgm:presLayoutVars>
      </dgm:prSet>
      <dgm:spPr/>
    </dgm:pt>
    <dgm:pt modelId="{18B3D657-A506-4AA3-9844-3726E5C9D44F}" type="pres">
      <dgm:prSet presAssocID="{D40EDD23-BF5C-4FF1-9C87-269BF7CE9A4C}" presName="aSpace" presStyleCnt="0"/>
      <dgm:spPr/>
    </dgm:pt>
    <dgm:pt modelId="{DDE3A048-F902-49A9-AA6E-C6C316DE6EBC}" type="pres">
      <dgm:prSet presAssocID="{39D54758-310E-4095-8C7C-44CBEF7FEAB0}" presName="aNode" presStyleLbl="fgAcc1" presStyleIdx="2" presStyleCnt="5" custScaleX="207017" custLinFactNeighborX="-32760" custLinFactNeighborY="29063">
        <dgm:presLayoutVars>
          <dgm:bulletEnabled val="1"/>
        </dgm:presLayoutVars>
      </dgm:prSet>
      <dgm:spPr/>
    </dgm:pt>
    <dgm:pt modelId="{A09FC990-9880-4D07-BD58-001435C9A23F}" type="pres">
      <dgm:prSet presAssocID="{39D54758-310E-4095-8C7C-44CBEF7FEAB0}" presName="aSpace" presStyleCnt="0"/>
      <dgm:spPr/>
    </dgm:pt>
    <dgm:pt modelId="{61BE0EF9-CF38-4634-BC04-263FCDE05952}" type="pres">
      <dgm:prSet presAssocID="{C0CBF358-86E5-4E48-9486-A56DBD98EAE5}" presName="aNode" presStyleLbl="fgAcc1" presStyleIdx="3" presStyleCnt="5" custScaleX="207017" custLinFactNeighborX="-32760" custLinFactNeighborY="29063">
        <dgm:presLayoutVars>
          <dgm:bulletEnabled val="1"/>
        </dgm:presLayoutVars>
      </dgm:prSet>
      <dgm:spPr/>
    </dgm:pt>
    <dgm:pt modelId="{25617AE7-6C39-4E8F-B523-C043F0191233}" type="pres">
      <dgm:prSet presAssocID="{C0CBF358-86E5-4E48-9486-A56DBD98EAE5}" presName="aSpace" presStyleCnt="0"/>
      <dgm:spPr/>
    </dgm:pt>
    <dgm:pt modelId="{47004632-24E0-4D32-887B-7077DD7842A0}" type="pres">
      <dgm:prSet presAssocID="{3C7B0A0C-A218-414B-9F7C-782D15BE7AB1}" presName="aNode" presStyleLbl="fgAcc1" presStyleIdx="4" presStyleCnt="5" custScaleX="207017" custLinFactNeighborX="-32760" custLinFactNeighborY="29063">
        <dgm:presLayoutVars>
          <dgm:bulletEnabled val="1"/>
        </dgm:presLayoutVars>
      </dgm:prSet>
      <dgm:spPr/>
    </dgm:pt>
    <dgm:pt modelId="{D254D78A-7792-484D-A3D4-9BC7BA1DD983}" type="pres">
      <dgm:prSet presAssocID="{3C7B0A0C-A218-414B-9F7C-782D15BE7AB1}" presName="aSpace" presStyleCnt="0"/>
      <dgm:spPr/>
    </dgm:pt>
  </dgm:ptLst>
  <dgm:cxnLst>
    <dgm:cxn modelId="{02CC500E-2EDB-4E00-964E-AC64085CFD35}" type="presOf" srcId="{1B72F496-9872-4CE6-AD29-8EB5B9775A66}" destId="{8BEBF779-F6FE-40C8-BD7B-56B602DDDD1E}" srcOrd="0" destOrd="0" presId="urn:microsoft.com/office/officeart/2005/8/layout/pyramid2"/>
    <dgm:cxn modelId="{44606331-4721-442B-A48A-F1EC9E8ECC07}" type="presOf" srcId="{3C7B0A0C-A218-414B-9F7C-782D15BE7AB1}" destId="{47004632-24E0-4D32-887B-7077DD7842A0}" srcOrd="0" destOrd="0" presId="urn:microsoft.com/office/officeart/2005/8/layout/pyramid2"/>
    <dgm:cxn modelId="{255AA532-7BB3-44DF-879B-AE4389987232}" type="presOf" srcId="{C0CBF358-86E5-4E48-9486-A56DBD98EAE5}" destId="{61BE0EF9-CF38-4634-BC04-263FCDE05952}" srcOrd="0" destOrd="0" presId="urn:microsoft.com/office/officeart/2005/8/layout/pyramid2"/>
    <dgm:cxn modelId="{3426BE38-7BF9-4B87-B71A-6B25B06E9579}" srcId="{1EC84AC2-AA82-4F1B-B237-C29FA416DF08}" destId="{D40EDD23-BF5C-4FF1-9C87-269BF7CE9A4C}" srcOrd="1" destOrd="0" parTransId="{0DAA9AE4-A250-4E45-A899-D3F6964AF32A}" sibTransId="{BCEDDB87-928A-45C1-9B39-DE7DB3D77807}"/>
    <dgm:cxn modelId="{CFDD6760-97B7-4459-A7C2-4A1DA09EFF53}" type="presOf" srcId="{39D54758-310E-4095-8C7C-44CBEF7FEAB0}" destId="{DDE3A048-F902-49A9-AA6E-C6C316DE6EBC}" srcOrd="0" destOrd="0" presId="urn:microsoft.com/office/officeart/2005/8/layout/pyramid2"/>
    <dgm:cxn modelId="{6A04B663-2B2A-4A48-AD8A-8D490D1FF7D2}" srcId="{1EC84AC2-AA82-4F1B-B237-C29FA416DF08}" destId="{1B72F496-9872-4CE6-AD29-8EB5B9775A66}" srcOrd="0" destOrd="0" parTransId="{B932A6BC-2C5F-4C90-9B68-9B59B53EA361}" sibTransId="{AF86342F-346B-4603-9EAB-E668B93974CA}"/>
    <dgm:cxn modelId="{16A9D4AD-9121-4D41-AE91-16AF9BBA38D9}" type="presOf" srcId="{1EC84AC2-AA82-4F1B-B237-C29FA416DF08}" destId="{5C79149B-3BDC-4E6C-9C39-341179BA819E}" srcOrd="0" destOrd="0" presId="urn:microsoft.com/office/officeart/2005/8/layout/pyramid2"/>
    <dgm:cxn modelId="{CB0866BB-861B-4F10-AA6D-35DCA4C38E16}" type="presOf" srcId="{D40EDD23-BF5C-4FF1-9C87-269BF7CE9A4C}" destId="{45477368-C7CF-4DDA-824E-6691F548B3E3}" srcOrd="0" destOrd="0" presId="urn:microsoft.com/office/officeart/2005/8/layout/pyramid2"/>
    <dgm:cxn modelId="{A4C439C4-9022-405A-901F-4398C0C70548}" srcId="{1EC84AC2-AA82-4F1B-B237-C29FA416DF08}" destId="{39D54758-310E-4095-8C7C-44CBEF7FEAB0}" srcOrd="2" destOrd="0" parTransId="{8664B981-F449-4DA8-A03E-9F5D0A4C3A9B}" sibTransId="{AB594D01-6F79-43BE-9DA3-5A0E9FEECA08}"/>
    <dgm:cxn modelId="{4B0F42CA-82F5-4CE0-B114-D38026613E06}" srcId="{1EC84AC2-AA82-4F1B-B237-C29FA416DF08}" destId="{C0CBF358-86E5-4E48-9486-A56DBD98EAE5}" srcOrd="3" destOrd="0" parTransId="{5D68EAC9-3BA1-4400-936C-C26F93CC37A7}" sibTransId="{151CF2E1-D032-4858-8CB1-F50CD4619C8F}"/>
    <dgm:cxn modelId="{013C1BE3-3AB1-44C0-A550-618F9BB15E66}" srcId="{1EC84AC2-AA82-4F1B-B237-C29FA416DF08}" destId="{3C7B0A0C-A218-414B-9F7C-782D15BE7AB1}" srcOrd="4" destOrd="0" parTransId="{2EDEFC9A-53B7-41F5-A580-CCCAD7413A53}" sibTransId="{11058F7C-2DB0-4976-804E-8AF24601E4E3}"/>
    <dgm:cxn modelId="{294A4F2A-8027-401F-AC0B-25EB8552F69A}" type="presParOf" srcId="{5C79149B-3BDC-4E6C-9C39-341179BA819E}" destId="{F32F127A-C412-4489-9511-E45DC88EB0FA}" srcOrd="0" destOrd="0" presId="urn:microsoft.com/office/officeart/2005/8/layout/pyramid2"/>
    <dgm:cxn modelId="{17991419-DE1B-4DCC-803B-5565B47EF9CF}" type="presParOf" srcId="{5C79149B-3BDC-4E6C-9C39-341179BA819E}" destId="{4CDAF0FB-0925-4386-A889-C9BD2ABA01FD}" srcOrd="1" destOrd="0" presId="urn:microsoft.com/office/officeart/2005/8/layout/pyramid2"/>
    <dgm:cxn modelId="{849C9C89-D3DD-4288-B74A-14FD4A44B34D}" type="presParOf" srcId="{4CDAF0FB-0925-4386-A889-C9BD2ABA01FD}" destId="{8BEBF779-F6FE-40C8-BD7B-56B602DDDD1E}" srcOrd="0" destOrd="0" presId="urn:microsoft.com/office/officeart/2005/8/layout/pyramid2"/>
    <dgm:cxn modelId="{E5941343-647E-4882-A068-69EDE062B254}" type="presParOf" srcId="{4CDAF0FB-0925-4386-A889-C9BD2ABA01FD}" destId="{7785BDE0-7779-4B4B-A5FE-8C462A6E32D6}" srcOrd="1" destOrd="0" presId="urn:microsoft.com/office/officeart/2005/8/layout/pyramid2"/>
    <dgm:cxn modelId="{8236DDAC-FEF0-42E7-997B-D477ECDCF2C2}" type="presParOf" srcId="{4CDAF0FB-0925-4386-A889-C9BD2ABA01FD}" destId="{45477368-C7CF-4DDA-824E-6691F548B3E3}" srcOrd="2" destOrd="0" presId="urn:microsoft.com/office/officeart/2005/8/layout/pyramid2"/>
    <dgm:cxn modelId="{5609F22B-FAB5-430E-97C3-EDD8A601325F}" type="presParOf" srcId="{4CDAF0FB-0925-4386-A889-C9BD2ABA01FD}" destId="{18B3D657-A506-4AA3-9844-3726E5C9D44F}" srcOrd="3" destOrd="0" presId="urn:microsoft.com/office/officeart/2005/8/layout/pyramid2"/>
    <dgm:cxn modelId="{A4262609-7775-416A-8B8A-82705BC4981A}" type="presParOf" srcId="{4CDAF0FB-0925-4386-A889-C9BD2ABA01FD}" destId="{DDE3A048-F902-49A9-AA6E-C6C316DE6EBC}" srcOrd="4" destOrd="0" presId="urn:microsoft.com/office/officeart/2005/8/layout/pyramid2"/>
    <dgm:cxn modelId="{DA577896-74BA-4A47-9A09-FB4F2169010E}" type="presParOf" srcId="{4CDAF0FB-0925-4386-A889-C9BD2ABA01FD}" destId="{A09FC990-9880-4D07-BD58-001435C9A23F}" srcOrd="5" destOrd="0" presId="urn:microsoft.com/office/officeart/2005/8/layout/pyramid2"/>
    <dgm:cxn modelId="{6E48B597-4680-4D6C-86B5-6A3BC58B5E48}" type="presParOf" srcId="{4CDAF0FB-0925-4386-A889-C9BD2ABA01FD}" destId="{61BE0EF9-CF38-4634-BC04-263FCDE05952}" srcOrd="6" destOrd="0" presId="urn:microsoft.com/office/officeart/2005/8/layout/pyramid2"/>
    <dgm:cxn modelId="{966CD4A1-154F-474E-8653-AB30394672A4}" type="presParOf" srcId="{4CDAF0FB-0925-4386-A889-C9BD2ABA01FD}" destId="{25617AE7-6C39-4E8F-B523-C043F0191233}" srcOrd="7" destOrd="0" presId="urn:microsoft.com/office/officeart/2005/8/layout/pyramid2"/>
    <dgm:cxn modelId="{3F0787BE-3886-4563-8B24-A8A11B6367C4}" type="presParOf" srcId="{4CDAF0FB-0925-4386-A889-C9BD2ABA01FD}" destId="{47004632-24E0-4D32-887B-7077DD7842A0}" srcOrd="8" destOrd="0" presId="urn:microsoft.com/office/officeart/2005/8/layout/pyramid2"/>
    <dgm:cxn modelId="{2C62E8BB-7EBC-4131-8178-90B7638A4BDF}" type="presParOf" srcId="{4CDAF0FB-0925-4386-A889-C9BD2ABA01FD}" destId="{D254D78A-7792-484D-A3D4-9BC7BA1DD983}" srcOrd="9"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B5F2120-BA85-4400-B78F-0A72B0CB978A}" type="doc">
      <dgm:prSet loTypeId="urn:microsoft.com/office/officeart/2005/8/layout/gear1" loCatId="cycle" qsTypeId="urn:microsoft.com/office/officeart/2005/8/quickstyle/simple1" qsCatId="simple" csTypeId="urn:microsoft.com/office/officeart/2005/8/colors/accent6_2" csCatId="accent6" phldr="1"/>
      <dgm:spPr/>
      <dgm:t>
        <a:bodyPr/>
        <a:lstStyle/>
        <a:p>
          <a:endParaRPr lang="es-CO"/>
        </a:p>
      </dgm:t>
    </dgm:pt>
    <dgm:pt modelId="{3D108B76-BD8D-4CB4-9875-3A2AE33393E0}">
      <dgm:prSet custT="1"/>
      <dgm:spPr/>
      <dgm:t>
        <a:bodyPr/>
        <a:lstStyle/>
        <a:p>
          <a:r>
            <a:rPr lang="es-MX" sz="2800" dirty="0"/>
            <a:t>1. </a:t>
          </a:r>
        </a:p>
        <a:p>
          <a:r>
            <a:rPr lang="es-MX" sz="2800" dirty="0"/>
            <a:t>De Común Acuerdo</a:t>
          </a:r>
          <a:endParaRPr lang="es-CO" sz="2800" dirty="0"/>
        </a:p>
      </dgm:t>
    </dgm:pt>
    <dgm:pt modelId="{5DDF3FDC-EEF1-4C65-9F21-8B017223167E}" type="parTrans" cxnId="{1613B6C9-A07E-4CBD-A690-A3B1EDD98F35}">
      <dgm:prSet/>
      <dgm:spPr/>
      <dgm:t>
        <a:bodyPr/>
        <a:lstStyle/>
        <a:p>
          <a:endParaRPr lang="es-CO"/>
        </a:p>
      </dgm:t>
    </dgm:pt>
    <dgm:pt modelId="{A9862FD7-F51D-4BF6-9E04-AC31AEC630FE}" type="sibTrans" cxnId="{1613B6C9-A07E-4CBD-A690-A3B1EDD98F35}">
      <dgm:prSet/>
      <dgm:spPr/>
      <dgm:t>
        <a:bodyPr/>
        <a:lstStyle/>
        <a:p>
          <a:endParaRPr lang="es-CO"/>
        </a:p>
      </dgm:t>
    </dgm:pt>
    <dgm:pt modelId="{80B305BE-72DE-4172-8F1E-B6C08AE4354D}">
      <dgm:prSet custT="1"/>
      <dgm:spPr/>
      <dgm:t>
        <a:bodyPr/>
        <a:lstStyle/>
        <a:p>
          <a:pPr algn="just"/>
          <a:r>
            <a:rPr lang="es-MX" sz="2000" dirty="0"/>
            <a:t>Dentro del término fijado en el contrato. De no existir tal término, la ley dispuso un plazo supletorio de cuatro (4) meses siguientes a la terminación efectiva del contrato.</a:t>
          </a:r>
          <a:endParaRPr lang="es-CO" sz="2000" dirty="0"/>
        </a:p>
      </dgm:t>
    </dgm:pt>
    <dgm:pt modelId="{C919860A-00ED-4C08-AC33-CA52580F6CE9}" type="parTrans" cxnId="{AE4E5069-FD2C-4617-BDDE-26B186E0BF00}">
      <dgm:prSet/>
      <dgm:spPr/>
      <dgm:t>
        <a:bodyPr/>
        <a:lstStyle/>
        <a:p>
          <a:endParaRPr lang="es-CO"/>
        </a:p>
      </dgm:t>
    </dgm:pt>
    <dgm:pt modelId="{2DABCC6B-FA56-4B54-8188-87ECADDE1F62}" type="sibTrans" cxnId="{AE4E5069-FD2C-4617-BDDE-26B186E0BF00}">
      <dgm:prSet/>
      <dgm:spPr/>
      <dgm:t>
        <a:bodyPr/>
        <a:lstStyle/>
        <a:p>
          <a:endParaRPr lang="es-CO"/>
        </a:p>
      </dgm:t>
    </dgm:pt>
    <dgm:pt modelId="{AA4358D1-A55C-44E5-BC4B-5C2ED0F69D9D}">
      <dgm:prSet custT="1"/>
      <dgm:spPr/>
      <dgm:t>
        <a:bodyPr/>
        <a:lstStyle/>
        <a:p>
          <a:r>
            <a:rPr lang="es-MX" sz="2800" dirty="0"/>
            <a:t>2. Unilateral</a:t>
          </a:r>
          <a:endParaRPr lang="es-CO" sz="2800" dirty="0"/>
        </a:p>
      </dgm:t>
    </dgm:pt>
    <dgm:pt modelId="{F2F3FD53-59DF-4436-8C10-6F7ACC26C835}" type="parTrans" cxnId="{0AAF6AF7-339E-4BC5-B8E6-8F2B7C91E333}">
      <dgm:prSet/>
      <dgm:spPr/>
      <dgm:t>
        <a:bodyPr/>
        <a:lstStyle/>
        <a:p>
          <a:endParaRPr lang="es-CO"/>
        </a:p>
      </dgm:t>
    </dgm:pt>
    <dgm:pt modelId="{2D7192F5-9099-413F-92F9-00751CB20A07}" type="sibTrans" cxnId="{0AAF6AF7-339E-4BC5-B8E6-8F2B7C91E333}">
      <dgm:prSet/>
      <dgm:spPr/>
      <dgm:t>
        <a:bodyPr/>
        <a:lstStyle/>
        <a:p>
          <a:endParaRPr lang="es-CO"/>
        </a:p>
      </dgm:t>
    </dgm:pt>
    <dgm:pt modelId="{6CC42D55-C62C-40E7-925A-0EB5A65DC966}">
      <dgm:prSet custT="1"/>
      <dgm:spPr/>
      <dgm:t>
        <a:bodyPr/>
        <a:lstStyle/>
        <a:p>
          <a:pPr algn="just"/>
          <a:r>
            <a:rPr lang="es-MX" sz="2000" dirty="0"/>
            <a:t>Cuando el Contratista previamente convocado a la suscripción del acta de liquidación bilateral no se presente a la liquidación voluntaria, la entidad podrá liquidar unilateralmente el contrato mediante Acto Administrativo motivado, el cual susceptible del recurso de reposición. La liquidación se hará dentro de los dos (2) meses siguientes al vencimiento del plazo convenido o legal para la firma de la liquidación de común acuerdo.</a:t>
          </a:r>
          <a:endParaRPr lang="es-CO" sz="2000" dirty="0"/>
        </a:p>
      </dgm:t>
    </dgm:pt>
    <dgm:pt modelId="{3A351F01-9D74-4AB6-A1F2-D504D74BA549}" type="parTrans" cxnId="{B4575580-4DD9-406E-849B-3E328AEF5698}">
      <dgm:prSet/>
      <dgm:spPr/>
      <dgm:t>
        <a:bodyPr/>
        <a:lstStyle/>
        <a:p>
          <a:endParaRPr lang="es-CO"/>
        </a:p>
      </dgm:t>
    </dgm:pt>
    <dgm:pt modelId="{7D92BDCB-566C-4F76-ADC5-07BDE3E8C22F}" type="sibTrans" cxnId="{B4575580-4DD9-406E-849B-3E328AEF5698}">
      <dgm:prSet/>
      <dgm:spPr/>
      <dgm:t>
        <a:bodyPr/>
        <a:lstStyle/>
        <a:p>
          <a:endParaRPr lang="es-CO"/>
        </a:p>
      </dgm:t>
    </dgm:pt>
    <dgm:pt modelId="{1DD53E0C-9B4E-4094-AA49-D98EDF472146}">
      <dgm:prSet custT="1"/>
      <dgm:spPr/>
      <dgm:t>
        <a:bodyPr/>
        <a:lstStyle/>
        <a:p>
          <a:r>
            <a:rPr lang="es-MX" sz="2800" dirty="0"/>
            <a:t>3. </a:t>
          </a:r>
        </a:p>
        <a:p>
          <a:r>
            <a:rPr lang="es-MX" sz="2800" dirty="0"/>
            <a:t>Judicial</a:t>
          </a:r>
          <a:endParaRPr lang="es-CO" sz="2800" dirty="0"/>
        </a:p>
      </dgm:t>
    </dgm:pt>
    <dgm:pt modelId="{E7D33BE6-7808-40D2-B2A7-265D6F218B9C}" type="parTrans" cxnId="{42E857F4-F657-4403-A94D-32827BF6DCB9}">
      <dgm:prSet/>
      <dgm:spPr/>
      <dgm:t>
        <a:bodyPr/>
        <a:lstStyle/>
        <a:p>
          <a:endParaRPr lang="es-CO"/>
        </a:p>
      </dgm:t>
    </dgm:pt>
    <dgm:pt modelId="{A52281E5-7377-48F5-884B-62937DA6366E}" type="sibTrans" cxnId="{42E857F4-F657-4403-A94D-32827BF6DCB9}">
      <dgm:prSet/>
      <dgm:spPr/>
      <dgm:t>
        <a:bodyPr/>
        <a:lstStyle/>
        <a:p>
          <a:endParaRPr lang="es-CO"/>
        </a:p>
      </dgm:t>
    </dgm:pt>
    <dgm:pt modelId="{D69B7773-9106-4D7D-8DB2-2CE49EA9B8CA}">
      <dgm:prSet custT="1"/>
      <dgm:spPr/>
      <dgm:t>
        <a:bodyPr/>
        <a:lstStyle/>
        <a:p>
          <a:pPr algn="just"/>
          <a:r>
            <a:rPr lang="es-MX" sz="2000" dirty="0"/>
            <a:t>De no lograrse de mutuo acuerdo liquidar, y sin que se haya procedido a la liquidación unilateral del contrato, las partes podrán acudir a la jurisdicción para obtener la liquidación en sede judicial antes de la caducidad para el ejercicio de la acción contractual, establecida en el artículo 164, numeral 2, literal j, ordinal v, de la Ley 1437 de 2011 (C.P.C.A), sin perjuicio de que en ese mismo término se pueda liquidar bilateralmente o unilateralmente</a:t>
          </a:r>
          <a:endParaRPr lang="es-CO" sz="2000" dirty="0"/>
        </a:p>
      </dgm:t>
    </dgm:pt>
    <dgm:pt modelId="{5182FB48-4970-45DF-AA46-6A0AD32B8AEA}" type="parTrans" cxnId="{6C77C73E-1514-41DB-9D43-002E2142641D}">
      <dgm:prSet/>
      <dgm:spPr/>
      <dgm:t>
        <a:bodyPr/>
        <a:lstStyle/>
        <a:p>
          <a:endParaRPr lang="es-CO"/>
        </a:p>
      </dgm:t>
    </dgm:pt>
    <dgm:pt modelId="{1FDD0BEA-F815-4B9F-A6CC-053C9BC69BE5}" type="sibTrans" cxnId="{6C77C73E-1514-41DB-9D43-002E2142641D}">
      <dgm:prSet/>
      <dgm:spPr/>
      <dgm:t>
        <a:bodyPr/>
        <a:lstStyle/>
        <a:p>
          <a:endParaRPr lang="es-CO"/>
        </a:p>
      </dgm:t>
    </dgm:pt>
    <dgm:pt modelId="{017F1F66-5331-4A8A-9BF6-E45E29EE99FA}" type="pres">
      <dgm:prSet presAssocID="{6B5F2120-BA85-4400-B78F-0A72B0CB978A}" presName="composite" presStyleCnt="0">
        <dgm:presLayoutVars>
          <dgm:chMax val="3"/>
          <dgm:animLvl val="lvl"/>
          <dgm:resizeHandles val="exact"/>
        </dgm:presLayoutVars>
      </dgm:prSet>
      <dgm:spPr/>
    </dgm:pt>
    <dgm:pt modelId="{94985438-3BA7-461E-A97D-82DBEBDE7F25}" type="pres">
      <dgm:prSet presAssocID="{3D108B76-BD8D-4CB4-9875-3A2AE33393E0}" presName="gear1" presStyleLbl="node1" presStyleIdx="0" presStyleCnt="3">
        <dgm:presLayoutVars>
          <dgm:chMax val="1"/>
          <dgm:bulletEnabled val="1"/>
        </dgm:presLayoutVars>
      </dgm:prSet>
      <dgm:spPr/>
    </dgm:pt>
    <dgm:pt modelId="{01F1E01E-B282-41E3-8C86-9383EF0E8B1C}" type="pres">
      <dgm:prSet presAssocID="{3D108B76-BD8D-4CB4-9875-3A2AE33393E0}" presName="gear1srcNode" presStyleLbl="node1" presStyleIdx="0" presStyleCnt="3"/>
      <dgm:spPr/>
    </dgm:pt>
    <dgm:pt modelId="{5083EB5D-FE24-4BDE-AE26-24B59DF082ED}" type="pres">
      <dgm:prSet presAssocID="{3D108B76-BD8D-4CB4-9875-3A2AE33393E0}" presName="gear1dstNode" presStyleLbl="node1" presStyleIdx="0" presStyleCnt="3"/>
      <dgm:spPr/>
    </dgm:pt>
    <dgm:pt modelId="{9C33016D-70AA-45DD-9498-23FDE67F80A2}" type="pres">
      <dgm:prSet presAssocID="{3D108B76-BD8D-4CB4-9875-3A2AE33393E0}" presName="gear1ch" presStyleLbl="fgAcc1" presStyleIdx="0" presStyleCnt="3" custScaleX="144818" custScaleY="122905" custLinFactNeighborX="-57721" custLinFactNeighborY="-7376">
        <dgm:presLayoutVars>
          <dgm:chMax val="0"/>
          <dgm:bulletEnabled val="1"/>
        </dgm:presLayoutVars>
      </dgm:prSet>
      <dgm:spPr/>
    </dgm:pt>
    <dgm:pt modelId="{AE660F3D-601D-4C32-95FA-40B13916BB8A}" type="pres">
      <dgm:prSet presAssocID="{AA4358D1-A55C-44E5-BC4B-5C2ED0F69D9D}" presName="gear2" presStyleLbl="node1" presStyleIdx="1" presStyleCnt="3">
        <dgm:presLayoutVars>
          <dgm:chMax val="1"/>
          <dgm:bulletEnabled val="1"/>
        </dgm:presLayoutVars>
      </dgm:prSet>
      <dgm:spPr/>
    </dgm:pt>
    <dgm:pt modelId="{D093F69F-CEA5-4424-A25B-8D5E2F2D47E4}" type="pres">
      <dgm:prSet presAssocID="{AA4358D1-A55C-44E5-BC4B-5C2ED0F69D9D}" presName="gear2srcNode" presStyleLbl="node1" presStyleIdx="1" presStyleCnt="3"/>
      <dgm:spPr/>
    </dgm:pt>
    <dgm:pt modelId="{44648A63-C102-4DFE-8DDA-D125086F87A8}" type="pres">
      <dgm:prSet presAssocID="{AA4358D1-A55C-44E5-BC4B-5C2ED0F69D9D}" presName="gear2dstNode" presStyleLbl="node1" presStyleIdx="1" presStyleCnt="3"/>
      <dgm:spPr/>
    </dgm:pt>
    <dgm:pt modelId="{70884421-5280-4C97-96C0-1734D675A6D4}" type="pres">
      <dgm:prSet presAssocID="{AA4358D1-A55C-44E5-BC4B-5C2ED0F69D9D}" presName="gear2ch" presStyleLbl="fgAcc1" presStyleIdx="1" presStyleCnt="3" custScaleX="156569" custScaleY="264145" custLinFactX="-12181" custLinFactNeighborX="-100000" custLinFactNeighborY="-28758">
        <dgm:presLayoutVars>
          <dgm:chMax val="0"/>
          <dgm:bulletEnabled val="1"/>
        </dgm:presLayoutVars>
      </dgm:prSet>
      <dgm:spPr/>
    </dgm:pt>
    <dgm:pt modelId="{47279FFB-2ED0-405F-9202-DC73A93587F8}" type="pres">
      <dgm:prSet presAssocID="{1DD53E0C-9B4E-4094-AA49-D98EDF472146}" presName="gear3" presStyleLbl="node1" presStyleIdx="2" presStyleCnt="3"/>
      <dgm:spPr/>
    </dgm:pt>
    <dgm:pt modelId="{0936A62B-BCB1-4D2A-8F33-DBFD5303E0A7}" type="pres">
      <dgm:prSet presAssocID="{1DD53E0C-9B4E-4094-AA49-D98EDF472146}" presName="gear3tx" presStyleLbl="node1" presStyleIdx="2" presStyleCnt="3">
        <dgm:presLayoutVars>
          <dgm:chMax val="1"/>
          <dgm:bulletEnabled val="1"/>
        </dgm:presLayoutVars>
      </dgm:prSet>
      <dgm:spPr/>
    </dgm:pt>
    <dgm:pt modelId="{B3435169-6BBE-43A5-9AD1-82F688CA95FD}" type="pres">
      <dgm:prSet presAssocID="{1DD53E0C-9B4E-4094-AA49-D98EDF472146}" presName="gear3srcNode" presStyleLbl="node1" presStyleIdx="2" presStyleCnt="3"/>
      <dgm:spPr/>
    </dgm:pt>
    <dgm:pt modelId="{4AE57219-A45F-4216-851F-F5F68607AF8E}" type="pres">
      <dgm:prSet presAssocID="{1DD53E0C-9B4E-4094-AA49-D98EDF472146}" presName="gear3dstNode" presStyleLbl="node1" presStyleIdx="2" presStyleCnt="3"/>
      <dgm:spPr/>
    </dgm:pt>
    <dgm:pt modelId="{2DF4D05F-F832-41E3-A77A-EFE0FE9F063C}" type="pres">
      <dgm:prSet presAssocID="{1DD53E0C-9B4E-4094-AA49-D98EDF472146}" presName="gear3ch" presStyleLbl="fgAcc1" presStyleIdx="2" presStyleCnt="3" custScaleX="188543" custScaleY="212660" custLinFactX="40329" custLinFactNeighborX="100000" custLinFactNeighborY="-35256">
        <dgm:presLayoutVars>
          <dgm:chMax val="0"/>
          <dgm:bulletEnabled val="1"/>
        </dgm:presLayoutVars>
      </dgm:prSet>
      <dgm:spPr/>
    </dgm:pt>
    <dgm:pt modelId="{4D1BF2B6-0891-45FA-B949-E0EF8DD5B9F3}" type="pres">
      <dgm:prSet presAssocID="{A9862FD7-F51D-4BF6-9E04-AC31AEC630FE}" presName="connector1" presStyleLbl="sibTrans2D1" presStyleIdx="0" presStyleCnt="3"/>
      <dgm:spPr/>
    </dgm:pt>
    <dgm:pt modelId="{2A8E6B92-04F2-4E62-A904-CD8636AE3693}" type="pres">
      <dgm:prSet presAssocID="{2D7192F5-9099-413F-92F9-00751CB20A07}" presName="connector2" presStyleLbl="sibTrans2D1" presStyleIdx="1" presStyleCnt="3"/>
      <dgm:spPr/>
    </dgm:pt>
    <dgm:pt modelId="{4CAE0824-306F-42F3-805B-9F0DFC1C19A7}" type="pres">
      <dgm:prSet presAssocID="{A52281E5-7377-48F5-884B-62937DA6366E}" presName="connector3" presStyleLbl="sibTrans2D1" presStyleIdx="2" presStyleCnt="3"/>
      <dgm:spPr/>
    </dgm:pt>
  </dgm:ptLst>
  <dgm:cxnLst>
    <dgm:cxn modelId="{4C161107-ABAA-495D-8DDB-1E6C3BFBDFF4}" type="presOf" srcId="{AA4358D1-A55C-44E5-BC4B-5C2ED0F69D9D}" destId="{D093F69F-CEA5-4424-A25B-8D5E2F2D47E4}" srcOrd="1" destOrd="0" presId="urn:microsoft.com/office/officeart/2005/8/layout/gear1"/>
    <dgm:cxn modelId="{C6400C14-9EB1-4258-94BF-934249DCF9EB}" type="presOf" srcId="{1DD53E0C-9B4E-4094-AA49-D98EDF472146}" destId="{B3435169-6BBE-43A5-9AD1-82F688CA95FD}" srcOrd="2" destOrd="0" presId="urn:microsoft.com/office/officeart/2005/8/layout/gear1"/>
    <dgm:cxn modelId="{FBD0AC32-34EC-47D6-8BB2-D51ABAB735A0}" type="presOf" srcId="{6CC42D55-C62C-40E7-925A-0EB5A65DC966}" destId="{70884421-5280-4C97-96C0-1734D675A6D4}" srcOrd="0" destOrd="0" presId="urn:microsoft.com/office/officeart/2005/8/layout/gear1"/>
    <dgm:cxn modelId="{CAF3353A-6EF8-4161-8B42-68D7B48E3422}" type="presOf" srcId="{AA4358D1-A55C-44E5-BC4B-5C2ED0F69D9D}" destId="{44648A63-C102-4DFE-8DDA-D125086F87A8}" srcOrd="2" destOrd="0" presId="urn:microsoft.com/office/officeart/2005/8/layout/gear1"/>
    <dgm:cxn modelId="{6C77C73E-1514-41DB-9D43-002E2142641D}" srcId="{1DD53E0C-9B4E-4094-AA49-D98EDF472146}" destId="{D69B7773-9106-4D7D-8DB2-2CE49EA9B8CA}" srcOrd="0" destOrd="0" parTransId="{5182FB48-4970-45DF-AA46-6A0AD32B8AEA}" sibTransId="{1FDD0BEA-F815-4B9F-A6CC-053C9BC69BE5}"/>
    <dgm:cxn modelId="{3E88C661-6B75-4D42-85E6-2C7C3493C817}" type="presOf" srcId="{1DD53E0C-9B4E-4094-AA49-D98EDF472146}" destId="{0936A62B-BCB1-4D2A-8F33-DBFD5303E0A7}" srcOrd="1" destOrd="0" presId="urn:microsoft.com/office/officeart/2005/8/layout/gear1"/>
    <dgm:cxn modelId="{AE4E5069-FD2C-4617-BDDE-26B186E0BF00}" srcId="{3D108B76-BD8D-4CB4-9875-3A2AE33393E0}" destId="{80B305BE-72DE-4172-8F1E-B6C08AE4354D}" srcOrd="0" destOrd="0" parTransId="{C919860A-00ED-4C08-AC33-CA52580F6CE9}" sibTransId="{2DABCC6B-FA56-4B54-8188-87ECADDE1F62}"/>
    <dgm:cxn modelId="{BFDDD54A-E573-40B2-8515-5B4556D7DDC2}" type="presOf" srcId="{D69B7773-9106-4D7D-8DB2-2CE49EA9B8CA}" destId="{2DF4D05F-F832-41E3-A77A-EFE0FE9F063C}" srcOrd="0" destOrd="0" presId="urn:microsoft.com/office/officeart/2005/8/layout/gear1"/>
    <dgm:cxn modelId="{A6CF7F59-0985-400A-A7B4-59A89ADB1559}" type="presOf" srcId="{1DD53E0C-9B4E-4094-AA49-D98EDF472146}" destId="{47279FFB-2ED0-405F-9202-DC73A93587F8}" srcOrd="0" destOrd="0" presId="urn:microsoft.com/office/officeart/2005/8/layout/gear1"/>
    <dgm:cxn modelId="{B4575580-4DD9-406E-849B-3E328AEF5698}" srcId="{AA4358D1-A55C-44E5-BC4B-5C2ED0F69D9D}" destId="{6CC42D55-C62C-40E7-925A-0EB5A65DC966}" srcOrd="0" destOrd="0" parTransId="{3A351F01-9D74-4AB6-A1F2-D504D74BA549}" sibTransId="{7D92BDCB-566C-4F76-ADC5-07BDE3E8C22F}"/>
    <dgm:cxn modelId="{B8B2D984-7CE9-438F-A8AB-77487F039F53}" type="presOf" srcId="{6B5F2120-BA85-4400-B78F-0A72B0CB978A}" destId="{017F1F66-5331-4A8A-9BF6-E45E29EE99FA}" srcOrd="0" destOrd="0" presId="urn:microsoft.com/office/officeart/2005/8/layout/gear1"/>
    <dgm:cxn modelId="{E0C44186-3AE1-4C86-888D-E1C138E7C013}" type="presOf" srcId="{A52281E5-7377-48F5-884B-62937DA6366E}" destId="{4CAE0824-306F-42F3-805B-9F0DFC1C19A7}" srcOrd="0" destOrd="0" presId="urn:microsoft.com/office/officeart/2005/8/layout/gear1"/>
    <dgm:cxn modelId="{8AB4A49E-F433-42C0-B3DE-5CB82CBD52E3}" type="presOf" srcId="{80B305BE-72DE-4172-8F1E-B6C08AE4354D}" destId="{9C33016D-70AA-45DD-9498-23FDE67F80A2}" srcOrd="0" destOrd="0" presId="urn:microsoft.com/office/officeart/2005/8/layout/gear1"/>
    <dgm:cxn modelId="{4AAB35A8-2008-4DBB-A04E-520DA09C730A}" type="presOf" srcId="{A9862FD7-F51D-4BF6-9E04-AC31AEC630FE}" destId="{4D1BF2B6-0891-45FA-B949-E0EF8DD5B9F3}" srcOrd="0" destOrd="0" presId="urn:microsoft.com/office/officeart/2005/8/layout/gear1"/>
    <dgm:cxn modelId="{E2474EAD-10E3-4FD3-B498-EB3EFD191244}" type="presOf" srcId="{AA4358D1-A55C-44E5-BC4B-5C2ED0F69D9D}" destId="{AE660F3D-601D-4C32-95FA-40B13916BB8A}" srcOrd="0" destOrd="0" presId="urn:microsoft.com/office/officeart/2005/8/layout/gear1"/>
    <dgm:cxn modelId="{7A262FB1-4C94-447E-B8C2-CD0CE7A69919}" type="presOf" srcId="{2D7192F5-9099-413F-92F9-00751CB20A07}" destId="{2A8E6B92-04F2-4E62-A904-CD8636AE3693}" srcOrd="0" destOrd="0" presId="urn:microsoft.com/office/officeart/2005/8/layout/gear1"/>
    <dgm:cxn modelId="{1613B6C9-A07E-4CBD-A690-A3B1EDD98F35}" srcId="{6B5F2120-BA85-4400-B78F-0A72B0CB978A}" destId="{3D108B76-BD8D-4CB4-9875-3A2AE33393E0}" srcOrd="0" destOrd="0" parTransId="{5DDF3FDC-EEF1-4C65-9F21-8B017223167E}" sibTransId="{A9862FD7-F51D-4BF6-9E04-AC31AEC630FE}"/>
    <dgm:cxn modelId="{30263DDC-4A8D-41CE-BC35-F0BB61A9761E}" type="presOf" srcId="{1DD53E0C-9B4E-4094-AA49-D98EDF472146}" destId="{4AE57219-A45F-4216-851F-F5F68607AF8E}" srcOrd="3" destOrd="0" presId="urn:microsoft.com/office/officeart/2005/8/layout/gear1"/>
    <dgm:cxn modelId="{574DC5E9-F3B6-4A26-A2B2-7BB55864102A}" type="presOf" srcId="{3D108B76-BD8D-4CB4-9875-3A2AE33393E0}" destId="{94985438-3BA7-461E-A97D-82DBEBDE7F25}" srcOrd="0" destOrd="0" presId="urn:microsoft.com/office/officeart/2005/8/layout/gear1"/>
    <dgm:cxn modelId="{F2B43DEA-C3E4-46B5-8929-24CA9BECE2B0}" type="presOf" srcId="{3D108B76-BD8D-4CB4-9875-3A2AE33393E0}" destId="{5083EB5D-FE24-4BDE-AE26-24B59DF082ED}" srcOrd="2" destOrd="0" presId="urn:microsoft.com/office/officeart/2005/8/layout/gear1"/>
    <dgm:cxn modelId="{B5470CF1-7580-4D4C-9A6B-7F64DE8A0427}" type="presOf" srcId="{3D108B76-BD8D-4CB4-9875-3A2AE33393E0}" destId="{01F1E01E-B282-41E3-8C86-9383EF0E8B1C}" srcOrd="1" destOrd="0" presId="urn:microsoft.com/office/officeart/2005/8/layout/gear1"/>
    <dgm:cxn modelId="{42E857F4-F657-4403-A94D-32827BF6DCB9}" srcId="{6B5F2120-BA85-4400-B78F-0A72B0CB978A}" destId="{1DD53E0C-9B4E-4094-AA49-D98EDF472146}" srcOrd="2" destOrd="0" parTransId="{E7D33BE6-7808-40D2-B2A7-265D6F218B9C}" sibTransId="{A52281E5-7377-48F5-884B-62937DA6366E}"/>
    <dgm:cxn modelId="{0AAF6AF7-339E-4BC5-B8E6-8F2B7C91E333}" srcId="{6B5F2120-BA85-4400-B78F-0A72B0CB978A}" destId="{AA4358D1-A55C-44E5-BC4B-5C2ED0F69D9D}" srcOrd="1" destOrd="0" parTransId="{F2F3FD53-59DF-4436-8C10-6F7ACC26C835}" sibTransId="{2D7192F5-9099-413F-92F9-00751CB20A07}"/>
    <dgm:cxn modelId="{580D05B5-800D-4C2A-ADF8-65A5E0113B1F}" type="presParOf" srcId="{017F1F66-5331-4A8A-9BF6-E45E29EE99FA}" destId="{94985438-3BA7-461E-A97D-82DBEBDE7F25}" srcOrd="0" destOrd="0" presId="urn:microsoft.com/office/officeart/2005/8/layout/gear1"/>
    <dgm:cxn modelId="{DE4B236B-86BF-4DBC-9C09-19A5D31B9D9D}" type="presParOf" srcId="{017F1F66-5331-4A8A-9BF6-E45E29EE99FA}" destId="{01F1E01E-B282-41E3-8C86-9383EF0E8B1C}" srcOrd="1" destOrd="0" presId="urn:microsoft.com/office/officeart/2005/8/layout/gear1"/>
    <dgm:cxn modelId="{4EB048C8-71BF-4598-95AE-988B24F6080A}" type="presParOf" srcId="{017F1F66-5331-4A8A-9BF6-E45E29EE99FA}" destId="{5083EB5D-FE24-4BDE-AE26-24B59DF082ED}" srcOrd="2" destOrd="0" presId="urn:microsoft.com/office/officeart/2005/8/layout/gear1"/>
    <dgm:cxn modelId="{6DA13630-FD9E-4A28-9894-1E7BA3ECC867}" type="presParOf" srcId="{017F1F66-5331-4A8A-9BF6-E45E29EE99FA}" destId="{9C33016D-70AA-45DD-9498-23FDE67F80A2}" srcOrd="3" destOrd="0" presId="urn:microsoft.com/office/officeart/2005/8/layout/gear1"/>
    <dgm:cxn modelId="{381303D6-AB34-4E0E-B704-A12958E05FD5}" type="presParOf" srcId="{017F1F66-5331-4A8A-9BF6-E45E29EE99FA}" destId="{AE660F3D-601D-4C32-95FA-40B13916BB8A}" srcOrd="4" destOrd="0" presId="urn:microsoft.com/office/officeart/2005/8/layout/gear1"/>
    <dgm:cxn modelId="{5722D3B6-E973-4A33-8747-86F9D08BC242}" type="presParOf" srcId="{017F1F66-5331-4A8A-9BF6-E45E29EE99FA}" destId="{D093F69F-CEA5-4424-A25B-8D5E2F2D47E4}" srcOrd="5" destOrd="0" presId="urn:microsoft.com/office/officeart/2005/8/layout/gear1"/>
    <dgm:cxn modelId="{64174C34-3CE8-449B-B293-D01DA28587A4}" type="presParOf" srcId="{017F1F66-5331-4A8A-9BF6-E45E29EE99FA}" destId="{44648A63-C102-4DFE-8DDA-D125086F87A8}" srcOrd="6" destOrd="0" presId="urn:microsoft.com/office/officeart/2005/8/layout/gear1"/>
    <dgm:cxn modelId="{730A6B56-1211-4A15-99EA-8F735049A5B4}" type="presParOf" srcId="{017F1F66-5331-4A8A-9BF6-E45E29EE99FA}" destId="{70884421-5280-4C97-96C0-1734D675A6D4}" srcOrd="7" destOrd="0" presId="urn:microsoft.com/office/officeart/2005/8/layout/gear1"/>
    <dgm:cxn modelId="{13B6EBD4-B4FD-400B-823B-51B2C1B5A7D1}" type="presParOf" srcId="{017F1F66-5331-4A8A-9BF6-E45E29EE99FA}" destId="{47279FFB-2ED0-405F-9202-DC73A93587F8}" srcOrd="8" destOrd="0" presId="urn:microsoft.com/office/officeart/2005/8/layout/gear1"/>
    <dgm:cxn modelId="{00F4138D-993E-484B-BCE7-54F32123A12C}" type="presParOf" srcId="{017F1F66-5331-4A8A-9BF6-E45E29EE99FA}" destId="{0936A62B-BCB1-4D2A-8F33-DBFD5303E0A7}" srcOrd="9" destOrd="0" presId="urn:microsoft.com/office/officeart/2005/8/layout/gear1"/>
    <dgm:cxn modelId="{C2EBB092-40AA-4685-87E5-E10E7870CDFC}" type="presParOf" srcId="{017F1F66-5331-4A8A-9BF6-E45E29EE99FA}" destId="{B3435169-6BBE-43A5-9AD1-82F688CA95FD}" srcOrd="10" destOrd="0" presId="urn:microsoft.com/office/officeart/2005/8/layout/gear1"/>
    <dgm:cxn modelId="{6B63ED5B-FFB2-44FD-8748-D0C20B1B0F5A}" type="presParOf" srcId="{017F1F66-5331-4A8A-9BF6-E45E29EE99FA}" destId="{4AE57219-A45F-4216-851F-F5F68607AF8E}" srcOrd="11" destOrd="0" presId="urn:microsoft.com/office/officeart/2005/8/layout/gear1"/>
    <dgm:cxn modelId="{96EA0A83-DA33-40DC-B182-249C997AB97A}" type="presParOf" srcId="{017F1F66-5331-4A8A-9BF6-E45E29EE99FA}" destId="{2DF4D05F-F832-41E3-A77A-EFE0FE9F063C}" srcOrd="12" destOrd="0" presId="urn:microsoft.com/office/officeart/2005/8/layout/gear1"/>
    <dgm:cxn modelId="{2411D52C-4373-4DAB-8F6E-F0A55D761014}" type="presParOf" srcId="{017F1F66-5331-4A8A-9BF6-E45E29EE99FA}" destId="{4D1BF2B6-0891-45FA-B949-E0EF8DD5B9F3}" srcOrd="13" destOrd="0" presId="urn:microsoft.com/office/officeart/2005/8/layout/gear1"/>
    <dgm:cxn modelId="{A7B5B811-6060-488C-BDAC-68ACCAD0B8AB}" type="presParOf" srcId="{017F1F66-5331-4A8A-9BF6-E45E29EE99FA}" destId="{2A8E6B92-04F2-4E62-A904-CD8636AE3693}" srcOrd="14" destOrd="0" presId="urn:microsoft.com/office/officeart/2005/8/layout/gear1"/>
    <dgm:cxn modelId="{7E0E7FD7-7C8D-4C87-A032-868C79A77EDD}" type="presParOf" srcId="{017F1F66-5331-4A8A-9BF6-E45E29EE99FA}" destId="{4CAE0824-306F-42F3-805B-9F0DFC1C19A7}" srcOrd="15"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52CD50-3EE0-493A-807F-2D9C8AE9241F}">
      <dsp:nvSpPr>
        <dsp:cNvPr id="0" name=""/>
        <dsp:cNvSpPr/>
      </dsp:nvSpPr>
      <dsp:spPr>
        <a:xfrm>
          <a:off x="3950568" y="426241"/>
          <a:ext cx="5508354" cy="5508354"/>
        </a:xfrm>
        <a:prstGeom prst="pie">
          <a:avLst>
            <a:gd name="adj1" fmla="val 16200000"/>
            <a:gd name="adj2" fmla="val 180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s-CO" sz="2500" kern="1200" dirty="0">
              <a:latin typeface="Monserrat"/>
            </a:rPr>
            <a:t>1. Generalidades de la supervisión</a:t>
          </a:r>
        </a:p>
      </dsp:txBody>
      <dsp:txXfrm>
        <a:off x="6853602" y="1593488"/>
        <a:ext cx="1967269" cy="1639391"/>
      </dsp:txXfrm>
    </dsp:sp>
    <dsp:sp modelId="{9FAC924C-7C2E-4D60-9CDB-3F0426D60908}">
      <dsp:nvSpPr>
        <dsp:cNvPr id="0" name=""/>
        <dsp:cNvSpPr/>
      </dsp:nvSpPr>
      <dsp:spPr>
        <a:xfrm>
          <a:off x="3837122" y="622968"/>
          <a:ext cx="5508354" cy="5508354"/>
        </a:xfrm>
        <a:prstGeom prst="pie">
          <a:avLst>
            <a:gd name="adj1" fmla="val 1800000"/>
            <a:gd name="adj2" fmla="val 900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s-CO" sz="2500" kern="1200" dirty="0">
              <a:latin typeface="Monserrat"/>
            </a:rPr>
            <a:t>2. </a:t>
          </a:r>
        </a:p>
        <a:p>
          <a:pPr marL="0" lvl="0" indent="0" algn="ctr" defTabSz="1111250">
            <a:lnSpc>
              <a:spcPct val="90000"/>
            </a:lnSpc>
            <a:spcBef>
              <a:spcPct val="0"/>
            </a:spcBef>
            <a:spcAft>
              <a:spcPct val="35000"/>
            </a:spcAft>
            <a:buNone/>
          </a:pPr>
          <a:r>
            <a:rPr lang="es-CO" sz="2500" kern="1200" dirty="0">
              <a:latin typeface="Monserrat"/>
            </a:rPr>
            <a:t>Responsabilidades</a:t>
          </a:r>
        </a:p>
      </dsp:txBody>
      <dsp:txXfrm>
        <a:off x="5148635" y="4196841"/>
        <a:ext cx="2950904" cy="1442664"/>
      </dsp:txXfrm>
    </dsp:sp>
    <dsp:sp modelId="{8D4BCAA2-2400-4ACC-9692-7D6F8512C8C4}">
      <dsp:nvSpPr>
        <dsp:cNvPr id="0" name=""/>
        <dsp:cNvSpPr/>
      </dsp:nvSpPr>
      <dsp:spPr>
        <a:xfrm>
          <a:off x="3723676" y="426241"/>
          <a:ext cx="5508354" cy="5508354"/>
        </a:xfrm>
        <a:prstGeom prst="pie">
          <a:avLst>
            <a:gd name="adj1" fmla="val 9000000"/>
            <a:gd name="adj2" fmla="val 1620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s-CO" sz="2500" kern="1200" dirty="0">
              <a:latin typeface="Monserrat"/>
            </a:rPr>
            <a:t>3. </a:t>
          </a:r>
        </a:p>
        <a:p>
          <a:pPr marL="0" lvl="0" indent="0" algn="ctr" defTabSz="1111250">
            <a:lnSpc>
              <a:spcPct val="90000"/>
            </a:lnSpc>
            <a:spcBef>
              <a:spcPct val="0"/>
            </a:spcBef>
            <a:spcAft>
              <a:spcPct val="35000"/>
            </a:spcAft>
            <a:buNone/>
          </a:pPr>
          <a:r>
            <a:rPr lang="es-CO" sz="2500" kern="1200" dirty="0">
              <a:latin typeface="Monserrat"/>
            </a:rPr>
            <a:t>Funciones y actividades de la supervisión</a:t>
          </a:r>
        </a:p>
      </dsp:txBody>
      <dsp:txXfrm>
        <a:off x="4361727" y="1593488"/>
        <a:ext cx="1967269" cy="1639391"/>
      </dsp:txXfrm>
    </dsp:sp>
    <dsp:sp modelId="{8EBFD7C4-94D9-4F55-B12E-26679A15E3DA}">
      <dsp:nvSpPr>
        <dsp:cNvPr id="0" name=""/>
        <dsp:cNvSpPr/>
      </dsp:nvSpPr>
      <dsp:spPr>
        <a:xfrm>
          <a:off x="3610029" y="85248"/>
          <a:ext cx="6190341" cy="6190341"/>
        </a:xfrm>
        <a:prstGeom prst="circularArrow">
          <a:avLst>
            <a:gd name="adj1" fmla="val 5085"/>
            <a:gd name="adj2" fmla="val 327528"/>
            <a:gd name="adj3" fmla="val 1472472"/>
            <a:gd name="adj4" fmla="val 16199432"/>
            <a:gd name="adj5" fmla="val 5932"/>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31673AF-16A5-4FCA-9145-7E7204B8DEAA}">
      <dsp:nvSpPr>
        <dsp:cNvPr id="0" name=""/>
        <dsp:cNvSpPr/>
      </dsp:nvSpPr>
      <dsp:spPr>
        <a:xfrm>
          <a:off x="3496129" y="281627"/>
          <a:ext cx="6190341" cy="6190341"/>
        </a:xfrm>
        <a:prstGeom prst="circularArrow">
          <a:avLst>
            <a:gd name="adj1" fmla="val 5085"/>
            <a:gd name="adj2" fmla="val 327528"/>
            <a:gd name="adj3" fmla="val 8671970"/>
            <a:gd name="adj4" fmla="val 1800502"/>
            <a:gd name="adj5" fmla="val 5932"/>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3DB64E7-027E-4D88-A3ED-0F8200383B81}">
      <dsp:nvSpPr>
        <dsp:cNvPr id="0" name=""/>
        <dsp:cNvSpPr/>
      </dsp:nvSpPr>
      <dsp:spPr>
        <a:xfrm>
          <a:off x="3382228" y="85248"/>
          <a:ext cx="6190341" cy="6190341"/>
        </a:xfrm>
        <a:prstGeom prst="circularArrow">
          <a:avLst>
            <a:gd name="adj1" fmla="val 5085"/>
            <a:gd name="adj2" fmla="val 327528"/>
            <a:gd name="adj3" fmla="val 15873039"/>
            <a:gd name="adj4" fmla="val 9000000"/>
            <a:gd name="adj5" fmla="val 5932"/>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EF110B-AF0E-409C-AA21-661E469BE0E6}">
      <dsp:nvSpPr>
        <dsp:cNvPr id="0" name=""/>
        <dsp:cNvSpPr/>
      </dsp:nvSpPr>
      <dsp:spPr>
        <a:xfrm>
          <a:off x="2196580" y="0"/>
          <a:ext cx="9766806" cy="8229600"/>
        </a:xfrm>
        <a:prstGeom prst="diamond">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0EDC104-B154-4913-95F1-A5DD0F2C55C1}">
      <dsp:nvSpPr>
        <dsp:cNvPr id="0" name=""/>
        <dsp:cNvSpPr/>
      </dsp:nvSpPr>
      <dsp:spPr>
        <a:xfrm>
          <a:off x="2271809" y="762009"/>
          <a:ext cx="4662408" cy="3209544"/>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MX" sz="1800" b="1" kern="1200" dirty="0">
              <a:latin typeface="Monserrat"/>
            </a:rPr>
            <a:t>RESPONSABILIDAD CIVIL </a:t>
          </a:r>
          <a:r>
            <a:rPr lang="es-MX" sz="1800" kern="1200" dirty="0">
              <a:latin typeface="Monserrat"/>
            </a:rPr>
            <a:t>Es la obligación que tiene una persona de reparar los daños que ha causado, en este caso a la Agencia Nacional de Tierras.</a:t>
          </a:r>
          <a:endParaRPr lang="es-CO" sz="1800" kern="1200" dirty="0">
            <a:latin typeface="Monserrat"/>
          </a:endParaRPr>
        </a:p>
      </dsp:txBody>
      <dsp:txXfrm>
        <a:off x="2428486" y="918686"/>
        <a:ext cx="4349054" cy="2896190"/>
      </dsp:txXfrm>
    </dsp:sp>
    <dsp:sp modelId="{D7D3488A-BE41-4EFD-A1AF-D7E5818B8CEF}">
      <dsp:nvSpPr>
        <dsp:cNvPr id="0" name=""/>
        <dsp:cNvSpPr/>
      </dsp:nvSpPr>
      <dsp:spPr>
        <a:xfrm>
          <a:off x="7148592" y="762009"/>
          <a:ext cx="4662408" cy="3209544"/>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MX" sz="1800" b="1" kern="1200" dirty="0">
              <a:latin typeface="Monserrat"/>
            </a:rPr>
            <a:t>RESPONSABILIDAD FISCAL </a:t>
          </a:r>
          <a:r>
            <a:rPr lang="es-MX" sz="1800" kern="1200" dirty="0">
              <a:latin typeface="Monserrat"/>
            </a:rPr>
            <a:t>Los supervisores, en su condición de gestores fiscales, al manejar o administrar recursos públicos, se encuentran obligados a resarcir los daños ocasionados al patrimonio público como consecuencia de sus conductas, bien sea dolosa o culposa, mediante el pago de una indemnización pecuniaria que compense el perjuicio sufrido por la respectiva entidad estatal.</a:t>
          </a:r>
          <a:endParaRPr lang="es-CO" sz="1800" kern="1200" dirty="0">
            <a:latin typeface="Monserrat"/>
          </a:endParaRPr>
        </a:p>
      </dsp:txBody>
      <dsp:txXfrm>
        <a:off x="7305269" y="918686"/>
        <a:ext cx="4349054" cy="2896190"/>
      </dsp:txXfrm>
    </dsp:sp>
    <dsp:sp modelId="{951C44C0-977A-481D-994A-FC30D543BA10}">
      <dsp:nvSpPr>
        <dsp:cNvPr id="0" name=""/>
        <dsp:cNvSpPr/>
      </dsp:nvSpPr>
      <dsp:spPr>
        <a:xfrm>
          <a:off x="2348003" y="4190999"/>
          <a:ext cx="4662408" cy="3209544"/>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MX" sz="1800" b="1" kern="1200" dirty="0">
              <a:latin typeface="Monserrat"/>
            </a:rPr>
            <a:t>RESPONSABILIDAD PENAL </a:t>
          </a:r>
          <a:r>
            <a:rPr lang="es-MX" sz="1800" kern="1200" dirty="0">
              <a:latin typeface="Monserrat"/>
            </a:rPr>
            <a:t>Es la consecuencia jurídica derivada de la comisión de un hecho tipificado como delito en la ley, para este caso cometido por el supervisor (la conducta es típica, antijurídica y culpable).</a:t>
          </a:r>
          <a:endParaRPr lang="es-CO" sz="1800" kern="1200" dirty="0">
            <a:latin typeface="Monserrat"/>
          </a:endParaRPr>
        </a:p>
      </dsp:txBody>
      <dsp:txXfrm>
        <a:off x="2504680" y="4347676"/>
        <a:ext cx="4349054" cy="2896190"/>
      </dsp:txXfrm>
    </dsp:sp>
    <dsp:sp modelId="{95965D37-1DA2-4C2E-B4B3-305B63567CC6}">
      <dsp:nvSpPr>
        <dsp:cNvPr id="0" name=""/>
        <dsp:cNvSpPr/>
      </dsp:nvSpPr>
      <dsp:spPr>
        <a:xfrm>
          <a:off x="7148592" y="4190999"/>
          <a:ext cx="4662408" cy="3209544"/>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MX" sz="1800" b="1" kern="1200" dirty="0">
              <a:latin typeface="Monserrat"/>
            </a:rPr>
            <a:t>RESPONSABILIDAD DISCIPLINARIA </a:t>
          </a:r>
          <a:r>
            <a:rPr lang="es-MX" sz="1800" kern="1200" dirty="0">
              <a:latin typeface="Monserrat"/>
            </a:rPr>
            <a:t>Se encuentra encaminada a determinar si con su actuar u omisión, incumplió los deberes que la Constitución Política y la ley le imponen, contrariando los fines del Estado Social de Derecho y afectando la administración pública con tal comportamiento.</a:t>
          </a:r>
          <a:endParaRPr lang="es-CO" sz="1800" kern="1200" dirty="0">
            <a:latin typeface="Monserrat"/>
          </a:endParaRPr>
        </a:p>
      </dsp:txBody>
      <dsp:txXfrm>
        <a:off x="7305269" y="4347676"/>
        <a:ext cx="4349054" cy="28961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2F127A-C412-4489-9511-E45DC88EB0FA}">
      <dsp:nvSpPr>
        <dsp:cNvPr id="0" name=""/>
        <dsp:cNvSpPr/>
      </dsp:nvSpPr>
      <dsp:spPr>
        <a:xfrm>
          <a:off x="3559259" y="0"/>
          <a:ext cx="9423093" cy="8686800"/>
        </a:xfrm>
        <a:prstGeom prst="triangl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EBF779-F6FE-40C8-BD7B-56B602DDDD1E}">
      <dsp:nvSpPr>
        <dsp:cNvPr id="0" name=""/>
        <dsp:cNvSpPr/>
      </dsp:nvSpPr>
      <dsp:spPr>
        <a:xfrm>
          <a:off x="3399724" y="914399"/>
          <a:ext cx="11689049" cy="1235154"/>
        </a:xfrm>
        <a:prstGeom prst="roundRect">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just" defTabSz="889000">
            <a:lnSpc>
              <a:spcPct val="90000"/>
            </a:lnSpc>
            <a:spcBef>
              <a:spcPct val="0"/>
            </a:spcBef>
            <a:spcAft>
              <a:spcPct val="35000"/>
            </a:spcAft>
            <a:buNone/>
          </a:pPr>
          <a:r>
            <a:rPr lang="es-MX" sz="2000" kern="1200" dirty="0"/>
            <a:t>Adición: Es un incremento del valor pactado inicialmente. De conformidad con la normativa vigente, el valor a adicionar no excederá el 50% del valor inicialmente pactado expresado en salarios mínimos legales mensuales vigentes, sin perjuicio de las excepciones para los contratos de Interventoría</a:t>
          </a:r>
          <a:endParaRPr lang="es-CO" sz="2000" kern="1200" dirty="0"/>
        </a:p>
      </dsp:txBody>
      <dsp:txXfrm>
        <a:off x="3460019" y="974694"/>
        <a:ext cx="11568459" cy="1114564"/>
      </dsp:txXfrm>
    </dsp:sp>
    <dsp:sp modelId="{45477368-C7CF-4DDA-824E-6691F548B3E3}">
      <dsp:nvSpPr>
        <dsp:cNvPr id="0" name=""/>
        <dsp:cNvSpPr/>
      </dsp:nvSpPr>
      <dsp:spPr>
        <a:xfrm>
          <a:off x="3399724" y="2303948"/>
          <a:ext cx="11689049" cy="1235154"/>
        </a:xfrm>
        <a:prstGeom prst="roundRect">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just" defTabSz="889000">
            <a:lnSpc>
              <a:spcPct val="90000"/>
            </a:lnSpc>
            <a:spcBef>
              <a:spcPct val="0"/>
            </a:spcBef>
            <a:spcAft>
              <a:spcPct val="35000"/>
            </a:spcAft>
            <a:buNone/>
          </a:pPr>
          <a:r>
            <a:rPr lang="es-MX" sz="2000" kern="1200" dirty="0"/>
            <a:t>Prórroga. Es una prolongación del plazo de ejecución pactado en el contrato inicial, sin que se encuentre soportada en presuntos incumplimientos de las obligaciones contractuales </a:t>
          </a:r>
          <a:endParaRPr lang="es-CO" sz="2000" kern="1200" dirty="0"/>
        </a:p>
      </dsp:txBody>
      <dsp:txXfrm>
        <a:off x="3460019" y="2364243"/>
        <a:ext cx="11568459" cy="1114564"/>
      </dsp:txXfrm>
    </dsp:sp>
    <dsp:sp modelId="{DDE3A048-F902-49A9-AA6E-C6C316DE6EBC}">
      <dsp:nvSpPr>
        <dsp:cNvPr id="0" name=""/>
        <dsp:cNvSpPr/>
      </dsp:nvSpPr>
      <dsp:spPr>
        <a:xfrm>
          <a:off x="3399724" y="3693497"/>
          <a:ext cx="11689049" cy="1235154"/>
        </a:xfrm>
        <a:prstGeom prst="roundRect">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just" defTabSz="889000">
            <a:lnSpc>
              <a:spcPct val="90000"/>
            </a:lnSpc>
            <a:spcBef>
              <a:spcPct val="0"/>
            </a:spcBef>
            <a:spcAft>
              <a:spcPct val="35000"/>
            </a:spcAft>
            <a:buNone/>
          </a:pPr>
          <a:r>
            <a:rPr lang="es-MX" sz="2000" kern="1200" dirty="0"/>
            <a:t>Otrosí: Es un documento anexo al contrato principal en el que se aclaran, adicionan o cambian condiciones de este, salvo las cláusulas de valor y plazo.</a:t>
          </a:r>
          <a:endParaRPr lang="es-CO" sz="2000" kern="1200" dirty="0"/>
        </a:p>
      </dsp:txBody>
      <dsp:txXfrm>
        <a:off x="3460019" y="3753792"/>
        <a:ext cx="11568459" cy="1114564"/>
      </dsp:txXfrm>
    </dsp:sp>
    <dsp:sp modelId="{61BE0EF9-CF38-4634-BC04-263FCDE05952}">
      <dsp:nvSpPr>
        <dsp:cNvPr id="0" name=""/>
        <dsp:cNvSpPr/>
      </dsp:nvSpPr>
      <dsp:spPr>
        <a:xfrm>
          <a:off x="3399724" y="5083045"/>
          <a:ext cx="11689049" cy="1235154"/>
        </a:xfrm>
        <a:prstGeom prst="roundRect">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just" defTabSz="889000">
            <a:lnSpc>
              <a:spcPct val="90000"/>
            </a:lnSpc>
            <a:spcBef>
              <a:spcPct val="0"/>
            </a:spcBef>
            <a:spcAft>
              <a:spcPct val="35000"/>
            </a:spcAft>
            <a:buNone/>
          </a:pPr>
          <a:r>
            <a:rPr lang="es-MX" sz="2000" kern="1200" dirty="0"/>
            <a:t>Cesión: Es una transferencia de derechos y obligaciones del contratista a una tercera persona para que esta continúe con la ejecución del contrato. Es importante señalar que el cesionario, debe tener los requisitos mínimos exigidos en el proceso de selección y contrato o superiores calidades que el cedente, por lo expuesto se requiere autorización de la Entidad.</a:t>
          </a:r>
          <a:endParaRPr lang="es-CO" sz="2000" kern="1200" dirty="0"/>
        </a:p>
      </dsp:txBody>
      <dsp:txXfrm>
        <a:off x="3460019" y="5143340"/>
        <a:ext cx="11568459" cy="1114564"/>
      </dsp:txXfrm>
    </dsp:sp>
    <dsp:sp modelId="{47004632-24E0-4D32-887B-7077DD7842A0}">
      <dsp:nvSpPr>
        <dsp:cNvPr id="0" name=""/>
        <dsp:cNvSpPr/>
      </dsp:nvSpPr>
      <dsp:spPr>
        <a:xfrm>
          <a:off x="3399724" y="6472594"/>
          <a:ext cx="11689049" cy="1235154"/>
        </a:xfrm>
        <a:prstGeom prst="roundRect">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just" defTabSz="889000">
            <a:lnSpc>
              <a:spcPct val="90000"/>
            </a:lnSpc>
            <a:spcBef>
              <a:spcPct val="0"/>
            </a:spcBef>
            <a:spcAft>
              <a:spcPct val="35000"/>
            </a:spcAft>
            <a:buNone/>
          </a:pPr>
          <a:r>
            <a:rPr lang="es-MX" sz="2000" kern="1200" dirty="0"/>
            <a:t>Suspensión: Se presenta cuando existen situaciones de fuerza mayor, caso fortuito o de interés público que impiden temporalmente cumplir el objeto del contrato.</a:t>
          </a:r>
          <a:endParaRPr lang="es-CO" sz="2000" kern="1200" dirty="0"/>
        </a:p>
      </dsp:txBody>
      <dsp:txXfrm>
        <a:off x="3460019" y="6532889"/>
        <a:ext cx="11568459" cy="111456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985438-3BA7-461E-A97D-82DBEBDE7F25}">
      <dsp:nvSpPr>
        <dsp:cNvPr id="0" name=""/>
        <dsp:cNvSpPr/>
      </dsp:nvSpPr>
      <dsp:spPr>
        <a:xfrm>
          <a:off x="7699729" y="3404115"/>
          <a:ext cx="4274820" cy="4274820"/>
        </a:xfrm>
        <a:prstGeom prst="gear9">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s-MX" sz="2800" kern="1200" dirty="0"/>
            <a:t>1. </a:t>
          </a:r>
        </a:p>
        <a:p>
          <a:pPr marL="0" lvl="0" indent="0" algn="ctr" defTabSz="1244600">
            <a:lnSpc>
              <a:spcPct val="90000"/>
            </a:lnSpc>
            <a:spcBef>
              <a:spcPct val="0"/>
            </a:spcBef>
            <a:spcAft>
              <a:spcPct val="35000"/>
            </a:spcAft>
            <a:buNone/>
          </a:pPr>
          <a:r>
            <a:rPr lang="es-MX" sz="2800" kern="1200" dirty="0"/>
            <a:t>De Común Acuerdo</a:t>
          </a:r>
          <a:endParaRPr lang="es-CO" sz="2800" kern="1200" dirty="0"/>
        </a:p>
      </dsp:txBody>
      <dsp:txXfrm>
        <a:off x="8559158" y="4405471"/>
        <a:ext cx="2555962" cy="2197346"/>
      </dsp:txXfrm>
    </dsp:sp>
    <dsp:sp modelId="{9C33016D-70AA-45DD-9498-23FDE67F80A2}">
      <dsp:nvSpPr>
        <dsp:cNvPr id="0" name=""/>
        <dsp:cNvSpPr/>
      </dsp:nvSpPr>
      <dsp:spPr>
        <a:xfrm>
          <a:off x="4975853" y="5739412"/>
          <a:ext cx="3939541" cy="2006060"/>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228600" lvl="1" indent="-228600" algn="just" defTabSz="889000">
            <a:lnSpc>
              <a:spcPct val="90000"/>
            </a:lnSpc>
            <a:spcBef>
              <a:spcPct val="0"/>
            </a:spcBef>
            <a:spcAft>
              <a:spcPct val="15000"/>
            </a:spcAft>
            <a:buChar char="•"/>
          </a:pPr>
          <a:r>
            <a:rPr lang="es-MX" sz="2000" kern="1200" dirty="0"/>
            <a:t>Dentro del término fijado en el contrato. De no existir tal término, la ley dispuso un plazo supletorio de cuatro (4) meses siguientes a la terminación efectiva del contrato.</a:t>
          </a:r>
          <a:endParaRPr lang="es-CO" sz="2000" kern="1200" dirty="0"/>
        </a:p>
      </dsp:txBody>
      <dsp:txXfrm>
        <a:off x="5034608" y="5798167"/>
        <a:ext cx="3822031" cy="1888550"/>
      </dsp:txXfrm>
    </dsp:sp>
    <dsp:sp modelId="{AE660F3D-601D-4C32-95FA-40B13916BB8A}">
      <dsp:nvSpPr>
        <dsp:cNvPr id="0" name=""/>
        <dsp:cNvSpPr/>
      </dsp:nvSpPr>
      <dsp:spPr>
        <a:xfrm>
          <a:off x="5212561" y="2393703"/>
          <a:ext cx="3108960" cy="3108960"/>
        </a:xfrm>
        <a:prstGeom prst="gear6">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s-MX" sz="2800" kern="1200" dirty="0"/>
            <a:t>2. Unilateral</a:t>
          </a:r>
          <a:endParaRPr lang="es-CO" sz="2800" kern="1200" dirty="0"/>
        </a:p>
      </dsp:txBody>
      <dsp:txXfrm>
        <a:off x="5995251" y="3181124"/>
        <a:ext cx="1543580" cy="1534118"/>
      </dsp:txXfrm>
    </dsp:sp>
    <dsp:sp modelId="{70884421-5280-4C97-96C0-1734D675A6D4}">
      <dsp:nvSpPr>
        <dsp:cNvPr id="0" name=""/>
        <dsp:cNvSpPr/>
      </dsp:nvSpPr>
      <dsp:spPr>
        <a:xfrm>
          <a:off x="381010" y="2605548"/>
          <a:ext cx="4259209" cy="4311385"/>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228600" lvl="1" indent="-228600" algn="just" defTabSz="889000">
            <a:lnSpc>
              <a:spcPct val="90000"/>
            </a:lnSpc>
            <a:spcBef>
              <a:spcPct val="0"/>
            </a:spcBef>
            <a:spcAft>
              <a:spcPct val="15000"/>
            </a:spcAft>
            <a:buChar char="•"/>
          </a:pPr>
          <a:r>
            <a:rPr lang="es-MX" sz="2000" kern="1200" dirty="0"/>
            <a:t>Cuando el Contratista previamente convocado a la suscripción del acta de liquidación bilateral no se presente a la liquidación voluntaria, la entidad podrá liquidar unilateralmente el contrato mediante Acto Administrativo motivado, el cual susceptible del recurso de reposición. La liquidación se hará dentro de los dos (2) meses siguientes al vencimiento del plazo convenido o legal para la firma de la liquidación de común acuerdo.</a:t>
          </a:r>
          <a:endParaRPr lang="es-CO" sz="2000" kern="1200" dirty="0"/>
        </a:p>
      </dsp:txBody>
      <dsp:txXfrm>
        <a:off x="505758" y="2730296"/>
        <a:ext cx="4009713" cy="4061889"/>
      </dsp:txXfrm>
    </dsp:sp>
    <dsp:sp modelId="{47279FFB-2ED0-405F-9202-DC73A93587F8}">
      <dsp:nvSpPr>
        <dsp:cNvPr id="0" name=""/>
        <dsp:cNvSpPr/>
      </dsp:nvSpPr>
      <dsp:spPr>
        <a:xfrm rot="20700000">
          <a:off x="6953896" y="248838"/>
          <a:ext cx="3046146" cy="3046146"/>
        </a:xfrm>
        <a:prstGeom prst="gear6">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s-MX" sz="2800" kern="1200" dirty="0"/>
            <a:t>3. </a:t>
          </a:r>
        </a:p>
        <a:p>
          <a:pPr marL="0" lvl="0" indent="0" algn="ctr" defTabSz="1244600">
            <a:lnSpc>
              <a:spcPct val="90000"/>
            </a:lnSpc>
            <a:spcBef>
              <a:spcPct val="0"/>
            </a:spcBef>
            <a:spcAft>
              <a:spcPct val="35000"/>
            </a:spcAft>
            <a:buNone/>
          </a:pPr>
          <a:r>
            <a:rPr lang="es-MX" sz="2800" kern="1200" dirty="0"/>
            <a:t>Judicial</a:t>
          </a:r>
          <a:endParaRPr lang="es-CO" sz="2800" kern="1200" dirty="0"/>
        </a:p>
      </dsp:txBody>
      <dsp:txXfrm rot="-20700000">
        <a:off x="7622005" y="916947"/>
        <a:ext cx="1709928" cy="1709928"/>
      </dsp:txXfrm>
    </dsp:sp>
    <dsp:sp modelId="{2DF4D05F-F832-41E3-A77A-EFE0FE9F063C}">
      <dsp:nvSpPr>
        <dsp:cNvPr id="0" name=""/>
        <dsp:cNvSpPr/>
      </dsp:nvSpPr>
      <dsp:spPr>
        <a:xfrm>
          <a:off x="11482589" y="-2472"/>
          <a:ext cx="5129010" cy="3471045"/>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228600" lvl="1" indent="-228600" algn="just" defTabSz="889000">
            <a:lnSpc>
              <a:spcPct val="90000"/>
            </a:lnSpc>
            <a:spcBef>
              <a:spcPct val="0"/>
            </a:spcBef>
            <a:spcAft>
              <a:spcPct val="15000"/>
            </a:spcAft>
            <a:buChar char="•"/>
          </a:pPr>
          <a:r>
            <a:rPr lang="es-MX" sz="2000" kern="1200" dirty="0"/>
            <a:t>De no lograrse de mutuo acuerdo liquidar, y sin que se haya procedido a la liquidación unilateral del contrato, las partes podrán acudir a la jurisdicción para obtener la liquidación en sede judicial antes de la caducidad para el ejercicio de la acción contractual, establecida en el artículo 164, numeral 2, literal j, ordinal v, de la Ley 1437 de 2011 (C.P.C.A), sin perjuicio de que en ese mismo término se pueda liquidar bilateralmente o unilateralmente</a:t>
          </a:r>
          <a:endParaRPr lang="es-CO" sz="2000" kern="1200" dirty="0"/>
        </a:p>
      </dsp:txBody>
      <dsp:txXfrm>
        <a:off x="11584252" y="99191"/>
        <a:ext cx="4925684" cy="3267719"/>
      </dsp:txXfrm>
    </dsp:sp>
    <dsp:sp modelId="{4D1BF2B6-0891-45FA-B949-E0EF8DD5B9F3}">
      <dsp:nvSpPr>
        <dsp:cNvPr id="0" name=""/>
        <dsp:cNvSpPr/>
      </dsp:nvSpPr>
      <dsp:spPr>
        <a:xfrm>
          <a:off x="7411860" y="2735562"/>
          <a:ext cx="5471769" cy="5471769"/>
        </a:xfrm>
        <a:prstGeom prst="circularArrow">
          <a:avLst>
            <a:gd name="adj1" fmla="val 4687"/>
            <a:gd name="adj2" fmla="val 299029"/>
            <a:gd name="adj3" fmla="val 2564716"/>
            <a:gd name="adj4" fmla="val 15760392"/>
            <a:gd name="adj5" fmla="val 5469"/>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A8E6B92-04F2-4E62-A904-CD8636AE3693}">
      <dsp:nvSpPr>
        <dsp:cNvPr id="0" name=""/>
        <dsp:cNvSpPr/>
      </dsp:nvSpPr>
      <dsp:spPr>
        <a:xfrm>
          <a:off x="4661970" y="1690453"/>
          <a:ext cx="3975582" cy="3975582"/>
        </a:xfrm>
        <a:prstGeom prst="leftCircularArrow">
          <a:avLst>
            <a:gd name="adj1" fmla="val 6452"/>
            <a:gd name="adj2" fmla="val 429999"/>
            <a:gd name="adj3" fmla="val 10489124"/>
            <a:gd name="adj4" fmla="val 14837806"/>
            <a:gd name="adj5" fmla="val 7527"/>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CAE0824-306F-42F3-805B-9F0DFC1C19A7}">
      <dsp:nvSpPr>
        <dsp:cNvPr id="0" name=""/>
        <dsp:cNvSpPr/>
      </dsp:nvSpPr>
      <dsp:spPr>
        <a:xfrm>
          <a:off x="6249291" y="-433737"/>
          <a:ext cx="4286478" cy="4286478"/>
        </a:xfrm>
        <a:prstGeom prst="circularArrow">
          <a:avLst>
            <a:gd name="adj1" fmla="val 5984"/>
            <a:gd name="adj2" fmla="val 394124"/>
            <a:gd name="adj3" fmla="val 13313824"/>
            <a:gd name="adj4" fmla="val 10508221"/>
            <a:gd name="adj5" fmla="val 6981"/>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F38F06E5-EE84-439E-8F0E-ED2F5028C81A}"/>
              </a:ext>
            </a:extLst>
          </p:cNvPr>
          <p:cNvSpPr>
            <a:spLocks noGrp="1"/>
          </p:cNvSpPr>
          <p:nvPr>
            <p:ph type="hdr" sz="quarter"/>
          </p:nvPr>
        </p:nvSpPr>
        <p:spPr>
          <a:xfrm>
            <a:off x="0" y="0"/>
            <a:ext cx="3026833" cy="465160"/>
          </a:xfrm>
          <a:prstGeom prst="rect">
            <a:avLst/>
          </a:prstGeom>
        </p:spPr>
        <p:txBody>
          <a:bodyPr vert="horz" lIns="92885" tIns="46442" rIns="92885" bIns="46442" rtlCol="0"/>
          <a:lstStyle>
            <a:lvl1pPr algn="l">
              <a:defRPr sz="1200"/>
            </a:lvl1pPr>
          </a:lstStyle>
          <a:p>
            <a:endParaRPr lang="es-CO"/>
          </a:p>
        </p:txBody>
      </p:sp>
      <p:sp>
        <p:nvSpPr>
          <p:cNvPr id="3" name="Marcador de fecha 2">
            <a:extLst>
              <a:ext uri="{FF2B5EF4-FFF2-40B4-BE49-F238E27FC236}">
                <a16:creationId xmlns:a16="http://schemas.microsoft.com/office/drawing/2014/main" id="{D059A1D5-9604-4BDA-ABE5-9314BF22A788}"/>
              </a:ext>
            </a:extLst>
          </p:cNvPr>
          <p:cNvSpPr>
            <a:spLocks noGrp="1"/>
          </p:cNvSpPr>
          <p:nvPr>
            <p:ph type="dt" sz="quarter" idx="1"/>
          </p:nvPr>
        </p:nvSpPr>
        <p:spPr>
          <a:xfrm>
            <a:off x="3956550" y="0"/>
            <a:ext cx="3026833" cy="465160"/>
          </a:xfrm>
          <a:prstGeom prst="rect">
            <a:avLst/>
          </a:prstGeom>
        </p:spPr>
        <p:txBody>
          <a:bodyPr vert="horz" lIns="92885" tIns="46442" rIns="92885" bIns="46442" rtlCol="0"/>
          <a:lstStyle>
            <a:lvl1pPr algn="r">
              <a:defRPr sz="1200"/>
            </a:lvl1pPr>
          </a:lstStyle>
          <a:p>
            <a:fld id="{B17FFAB7-F9F0-43B9-81AA-5225447A7721}" type="datetimeFigureOut">
              <a:rPr lang="es-CO" smtClean="0"/>
              <a:t>27/10/2023</a:t>
            </a:fld>
            <a:endParaRPr lang="es-CO"/>
          </a:p>
        </p:txBody>
      </p:sp>
      <p:sp>
        <p:nvSpPr>
          <p:cNvPr id="4" name="Marcador de pie de página 3">
            <a:extLst>
              <a:ext uri="{FF2B5EF4-FFF2-40B4-BE49-F238E27FC236}">
                <a16:creationId xmlns:a16="http://schemas.microsoft.com/office/drawing/2014/main" id="{242F8F29-E958-4E98-8374-E56DD85DC89D}"/>
              </a:ext>
            </a:extLst>
          </p:cNvPr>
          <p:cNvSpPr>
            <a:spLocks noGrp="1"/>
          </p:cNvSpPr>
          <p:nvPr>
            <p:ph type="ftr" sz="quarter" idx="2"/>
          </p:nvPr>
        </p:nvSpPr>
        <p:spPr>
          <a:xfrm>
            <a:off x="0" y="8805841"/>
            <a:ext cx="3026833" cy="465159"/>
          </a:xfrm>
          <a:prstGeom prst="rect">
            <a:avLst/>
          </a:prstGeom>
        </p:spPr>
        <p:txBody>
          <a:bodyPr vert="horz" lIns="92885" tIns="46442" rIns="92885" bIns="46442" rtlCol="0" anchor="b"/>
          <a:lstStyle>
            <a:lvl1pPr algn="l">
              <a:defRPr sz="1200"/>
            </a:lvl1pPr>
          </a:lstStyle>
          <a:p>
            <a:endParaRPr lang="es-CO"/>
          </a:p>
        </p:txBody>
      </p:sp>
      <p:sp>
        <p:nvSpPr>
          <p:cNvPr id="5" name="Marcador de número de diapositiva 4">
            <a:extLst>
              <a:ext uri="{FF2B5EF4-FFF2-40B4-BE49-F238E27FC236}">
                <a16:creationId xmlns:a16="http://schemas.microsoft.com/office/drawing/2014/main" id="{65FF07CB-3AFC-43A5-A713-A5D4095E427B}"/>
              </a:ext>
            </a:extLst>
          </p:cNvPr>
          <p:cNvSpPr>
            <a:spLocks noGrp="1"/>
          </p:cNvSpPr>
          <p:nvPr>
            <p:ph type="sldNum" sz="quarter" idx="3"/>
          </p:nvPr>
        </p:nvSpPr>
        <p:spPr>
          <a:xfrm>
            <a:off x="3956550" y="8805841"/>
            <a:ext cx="3026833" cy="465159"/>
          </a:xfrm>
          <a:prstGeom prst="rect">
            <a:avLst/>
          </a:prstGeom>
        </p:spPr>
        <p:txBody>
          <a:bodyPr vert="horz" lIns="92885" tIns="46442" rIns="92885" bIns="46442" rtlCol="0" anchor="b"/>
          <a:lstStyle>
            <a:lvl1pPr algn="r">
              <a:defRPr sz="1200"/>
            </a:lvl1pPr>
          </a:lstStyle>
          <a:p>
            <a:fld id="{DBAE315A-996A-48F1-AEDB-1A9439E24972}" type="slidenum">
              <a:rPr lang="es-CO" smtClean="0"/>
              <a:t>‹Nº›</a:t>
            </a:fld>
            <a:endParaRPr lang="es-CO"/>
          </a:p>
        </p:txBody>
      </p:sp>
    </p:spTree>
    <p:extLst>
      <p:ext uri="{BB962C8B-B14F-4D97-AF65-F5344CB8AC3E}">
        <p14:creationId xmlns:p14="http://schemas.microsoft.com/office/powerpoint/2010/main" val="25510724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26833" cy="465160"/>
          </a:xfrm>
          <a:prstGeom prst="rect">
            <a:avLst/>
          </a:prstGeom>
        </p:spPr>
        <p:txBody>
          <a:bodyPr vert="horz" lIns="92885" tIns="46442" rIns="92885" bIns="46442" rtlCol="0"/>
          <a:lstStyle>
            <a:lvl1pPr algn="l">
              <a:defRPr sz="1200"/>
            </a:lvl1pPr>
          </a:lstStyle>
          <a:p>
            <a:endParaRPr lang="es-CO"/>
          </a:p>
        </p:txBody>
      </p:sp>
      <p:sp>
        <p:nvSpPr>
          <p:cNvPr id="3" name="Marcador de fecha 2"/>
          <p:cNvSpPr>
            <a:spLocks noGrp="1"/>
          </p:cNvSpPr>
          <p:nvPr>
            <p:ph type="dt" idx="1"/>
          </p:nvPr>
        </p:nvSpPr>
        <p:spPr>
          <a:xfrm>
            <a:off x="3956550" y="0"/>
            <a:ext cx="3026833" cy="465160"/>
          </a:xfrm>
          <a:prstGeom prst="rect">
            <a:avLst/>
          </a:prstGeom>
        </p:spPr>
        <p:txBody>
          <a:bodyPr vert="horz" lIns="92885" tIns="46442" rIns="92885" bIns="46442" rtlCol="0"/>
          <a:lstStyle>
            <a:lvl1pPr algn="r">
              <a:defRPr sz="1200"/>
            </a:lvl1pPr>
          </a:lstStyle>
          <a:p>
            <a:fld id="{6F5496C0-1C27-1A4B-BC02-C158EA8AE620}" type="datetimeFigureOut">
              <a:rPr lang="es-CO" smtClean="0"/>
              <a:t>27/10/2023</a:t>
            </a:fld>
            <a:endParaRPr lang="es-CO"/>
          </a:p>
        </p:txBody>
      </p:sp>
      <p:sp>
        <p:nvSpPr>
          <p:cNvPr id="4" name="Marcador de imagen de diapositiva 3"/>
          <p:cNvSpPr>
            <a:spLocks noGrp="1" noRot="1" noChangeAspect="1"/>
          </p:cNvSpPr>
          <p:nvPr>
            <p:ph type="sldImg" idx="2"/>
          </p:nvPr>
        </p:nvSpPr>
        <p:spPr>
          <a:xfrm>
            <a:off x="711200" y="1158875"/>
            <a:ext cx="5562600" cy="3128963"/>
          </a:xfrm>
          <a:prstGeom prst="rect">
            <a:avLst/>
          </a:prstGeom>
          <a:noFill/>
          <a:ln w="12700">
            <a:solidFill>
              <a:prstClr val="black"/>
            </a:solidFill>
          </a:ln>
        </p:spPr>
        <p:txBody>
          <a:bodyPr vert="horz" lIns="92885" tIns="46442" rIns="92885" bIns="46442" rtlCol="0" anchor="ctr"/>
          <a:lstStyle/>
          <a:p>
            <a:endParaRPr lang="es-CO"/>
          </a:p>
        </p:txBody>
      </p:sp>
      <p:sp>
        <p:nvSpPr>
          <p:cNvPr id="5" name="Marcador de notas 4"/>
          <p:cNvSpPr>
            <a:spLocks noGrp="1"/>
          </p:cNvSpPr>
          <p:nvPr>
            <p:ph type="body" sz="quarter" idx="3"/>
          </p:nvPr>
        </p:nvSpPr>
        <p:spPr>
          <a:xfrm>
            <a:off x="698500" y="4461669"/>
            <a:ext cx="5588000" cy="3650456"/>
          </a:xfrm>
          <a:prstGeom prst="rect">
            <a:avLst/>
          </a:prstGeom>
        </p:spPr>
        <p:txBody>
          <a:bodyPr vert="horz" lIns="92885" tIns="46442" rIns="92885" bIns="46442"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805841"/>
            <a:ext cx="3026833" cy="465159"/>
          </a:xfrm>
          <a:prstGeom prst="rect">
            <a:avLst/>
          </a:prstGeom>
        </p:spPr>
        <p:txBody>
          <a:bodyPr vert="horz" lIns="92885" tIns="46442" rIns="92885" bIns="46442"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956550" y="8805841"/>
            <a:ext cx="3026833" cy="465159"/>
          </a:xfrm>
          <a:prstGeom prst="rect">
            <a:avLst/>
          </a:prstGeom>
        </p:spPr>
        <p:txBody>
          <a:bodyPr vert="horz" lIns="92885" tIns="46442" rIns="92885" bIns="46442" rtlCol="0" anchor="b"/>
          <a:lstStyle>
            <a:lvl1pPr algn="r">
              <a:defRPr sz="1200"/>
            </a:lvl1pPr>
          </a:lstStyle>
          <a:p>
            <a:fld id="{88751201-D878-A244-992C-357101DE090C}" type="slidenum">
              <a:rPr lang="es-CO" smtClean="0"/>
              <a:t>‹Nº›</a:t>
            </a:fld>
            <a:endParaRPr lang="es-CO"/>
          </a:p>
        </p:txBody>
      </p:sp>
    </p:spTree>
    <p:extLst>
      <p:ext uri="{BB962C8B-B14F-4D97-AF65-F5344CB8AC3E}">
        <p14:creationId xmlns:p14="http://schemas.microsoft.com/office/powerpoint/2010/main" val="4089586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88751201-D878-A244-992C-357101DE090C}" type="slidenum">
              <a:rPr lang="es-CO" smtClean="0"/>
              <a:t>1</a:t>
            </a:fld>
            <a:endParaRPr lang="es-CO"/>
          </a:p>
        </p:txBody>
      </p:sp>
    </p:spTree>
    <p:extLst>
      <p:ext uri="{BB962C8B-B14F-4D97-AF65-F5344CB8AC3E}">
        <p14:creationId xmlns:p14="http://schemas.microsoft.com/office/powerpoint/2010/main" val="127513929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sv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svg"/><Relationship Id="rId4" Type="http://schemas.openxmlformats.org/officeDocument/2006/relationships/image" Target="../media/image3.pn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svg"/><Relationship Id="rId7"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5.sv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5.svg"/><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2.svg"/><Relationship Id="rId4" Type="http://schemas.openxmlformats.org/officeDocument/2006/relationships/image" Target="../media/image1.png"/><Relationship Id="rId9"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5.svg"/><Relationship Id="rId7"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11" Type="http://schemas.openxmlformats.org/officeDocument/2006/relationships/image" Target="../media/image10.png"/><Relationship Id="rId5" Type="http://schemas.openxmlformats.org/officeDocument/2006/relationships/image" Target="../media/image7.svg"/><Relationship Id="rId10" Type="http://schemas.openxmlformats.org/officeDocument/2006/relationships/image" Target="../media/image13.png"/><Relationship Id="rId4" Type="http://schemas.openxmlformats.org/officeDocument/2006/relationships/image" Target="../media/image6.png"/><Relationship Id="rId9" Type="http://schemas.openxmlformats.org/officeDocument/2006/relationships/image" Target="../media/image12.sv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svg"/><Relationship Id="rId7" Type="http://schemas.openxmlformats.org/officeDocument/2006/relationships/image" Target="../media/image12.sv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5.svg"/><Relationship Id="rId4" Type="http://schemas.openxmlformats.org/officeDocument/2006/relationships/image" Target="../media/image4.png"/><Relationship Id="rId9"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grpSp>
        <p:nvGrpSpPr>
          <p:cNvPr id="8" name="Grupo 7">
            <a:extLst>
              <a:ext uri="{FF2B5EF4-FFF2-40B4-BE49-F238E27FC236}">
                <a16:creationId xmlns:a16="http://schemas.microsoft.com/office/drawing/2014/main" id="{A9CA3BE3-7EA4-1DDD-6131-E84842CF065B}"/>
              </a:ext>
            </a:extLst>
          </p:cNvPr>
          <p:cNvGrpSpPr/>
          <p:nvPr userDrawn="1"/>
        </p:nvGrpSpPr>
        <p:grpSpPr>
          <a:xfrm>
            <a:off x="-1086708" y="-68398"/>
            <a:ext cx="19796492" cy="11316696"/>
            <a:chOff x="-1086708" y="-68398"/>
            <a:chExt cx="19796492" cy="11316696"/>
          </a:xfrm>
        </p:grpSpPr>
        <p:grpSp>
          <p:nvGrpSpPr>
            <p:cNvPr id="10" name="Grupo 9">
              <a:extLst>
                <a:ext uri="{FF2B5EF4-FFF2-40B4-BE49-F238E27FC236}">
                  <a16:creationId xmlns:a16="http://schemas.microsoft.com/office/drawing/2014/main" id="{564E534E-C740-8A83-3454-5F61E89FAE56}"/>
                </a:ext>
              </a:extLst>
            </p:cNvPr>
            <p:cNvGrpSpPr/>
            <p:nvPr userDrawn="1"/>
          </p:nvGrpSpPr>
          <p:grpSpPr>
            <a:xfrm>
              <a:off x="-1086708" y="7439205"/>
              <a:ext cx="19491800" cy="3809093"/>
              <a:chOff x="-1210643" y="7365160"/>
              <a:chExt cx="19491800" cy="3775075"/>
            </a:xfrm>
          </p:grpSpPr>
          <p:pic>
            <p:nvPicPr>
              <p:cNvPr id="16" name="Picture 8">
                <a:extLst>
                  <a:ext uri="{FF2B5EF4-FFF2-40B4-BE49-F238E27FC236}">
                    <a16:creationId xmlns:a16="http://schemas.microsoft.com/office/drawing/2014/main" id="{000A3710-F6D8-C5E9-68AC-1F65E60140D5}"/>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r="41796" b="64606"/>
              <a:stretch/>
            </p:blipFill>
            <p:spPr>
              <a:xfrm>
                <a:off x="13138346" y="7365160"/>
                <a:ext cx="5142811" cy="3011164"/>
              </a:xfrm>
              <a:prstGeom prst="rect">
                <a:avLst/>
              </a:prstGeom>
            </p:spPr>
          </p:pic>
          <p:pic>
            <p:nvPicPr>
              <p:cNvPr id="17" name="Picture 9">
                <a:extLst>
                  <a:ext uri="{FF2B5EF4-FFF2-40B4-BE49-F238E27FC236}">
                    <a16:creationId xmlns:a16="http://schemas.microsoft.com/office/drawing/2014/main" id="{8E2BC59A-3437-70AF-66F3-A13E28809A99}"/>
                  </a:ext>
                </a:extLst>
              </p:cNvPr>
              <p:cNvPicPr>
                <a:picLocks noChangeAspect="1"/>
              </p:cNvPicPr>
              <p:nvPr/>
            </p:nvPicPr>
            <p:blipFill>
              <a:blip r:embed="rId4"/>
              <a:srcRect/>
              <a:stretch>
                <a:fillRect/>
              </a:stretch>
            </p:blipFill>
            <p:spPr>
              <a:xfrm>
                <a:off x="14859070" y="8520899"/>
                <a:ext cx="3017900" cy="1403008"/>
              </a:xfrm>
              <a:prstGeom prst="rect">
                <a:avLst/>
              </a:prstGeom>
            </p:spPr>
          </p:pic>
          <p:pic>
            <p:nvPicPr>
              <p:cNvPr id="18" name="Picture 3">
                <a:extLst>
                  <a:ext uri="{FF2B5EF4-FFF2-40B4-BE49-F238E27FC236}">
                    <a16:creationId xmlns:a16="http://schemas.microsoft.com/office/drawing/2014/main" id="{519BE88E-9960-CDD7-8E5A-AACEF52A442A}"/>
                  </a:ext>
                </a:extLst>
              </p:cNvPr>
              <p:cNvPicPr>
                <a:picLocks noChangeAspect="1"/>
              </p:cNvPicPr>
              <p:nvPr/>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l="24559" b="28221"/>
              <a:stretch/>
            </p:blipFill>
            <p:spPr>
              <a:xfrm>
                <a:off x="-1210643" y="7911103"/>
                <a:ext cx="3443947" cy="3229132"/>
              </a:xfrm>
              <a:prstGeom prst="rect">
                <a:avLst/>
              </a:prstGeom>
            </p:spPr>
          </p:pic>
        </p:grpSp>
        <p:pic>
          <p:nvPicPr>
            <p:cNvPr id="11" name="Picture 5">
              <a:extLst>
                <a:ext uri="{FF2B5EF4-FFF2-40B4-BE49-F238E27FC236}">
                  <a16:creationId xmlns:a16="http://schemas.microsoft.com/office/drawing/2014/main" id="{3188B4FB-A2AE-6E08-F032-A0DAE33A335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p:blipFill>
          <p:spPr>
            <a:xfrm rot="16200000">
              <a:off x="14188041" y="2974275"/>
              <a:ext cx="5316707" cy="3726779"/>
            </a:xfrm>
            <a:prstGeom prst="rect">
              <a:avLst/>
            </a:prstGeom>
          </p:spPr>
        </p:pic>
        <p:pic>
          <p:nvPicPr>
            <p:cNvPr id="12" name="Picture 2">
              <a:extLst>
                <a:ext uri="{FF2B5EF4-FFF2-40B4-BE49-F238E27FC236}">
                  <a16:creationId xmlns:a16="http://schemas.microsoft.com/office/drawing/2014/main" id="{431CD4BC-AA4E-BCB3-3FE6-EFC4C21BA2B8}"/>
                </a:ext>
              </a:extLst>
            </p:cNvPr>
            <p:cNvPicPr>
              <a:picLocks noChangeAspect="1"/>
            </p:cNvPicPr>
            <p:nvPr userDrawn="1"/>
          </p:nvPicPr>
          <p:blipFill rotWithShape="1">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l="44087" b="17945"/>
            <a:stretch/>
          </p:blipFill>
          <p:spPr>
            <a:xfrm rot="5400000">
              <a:off x="402147" y="-699146"/>
              <a:ext cx="3150675" cy="4412172"/>
            </a:xfrm>
            <a:prstGeom prst="rect">
              <a:avLst/>
            </a:prstGeom>
          </p:spPr>
        </p:pic>
      </p:grpSp>
      <p:sp>
        <p:nvSpPr>
          <p:cNvPr id="2" name="Título 1">
            <a:extLst>
              <a:ext uri="{FF2B5EF4-FFF2-40B4-BE49-F238E27FC236}">
                <a16:creationId xmlns:a16="http://schemas.microsoft.com/office/drawing/2014/main" id="{AE64C5B9-12ED-D546-82A6-C294FA949735}"/>
              </a:ext>
            </a:extLst>
          </p:cNvPr>
          <p:cNvSpPr>
            <a:spLocks noGrp="1"/>
          </p:cNvSpPr>
          <p:nvPr>
            <p:ph type="title"/>
          </p:nvPr>
        </p:nvSpPr>
        <p:spPr>
          <a:xfrm>
            <a:off x="1247775" y="2564608"/>
            <a:ext cx="15773400" cy="4279106"/>
          </a:xfrm>
        </p:spPr>
        <p:txBody>
          <a:bodyPr anchor="b"/>
          <a:lstStyle>
            <a:lvl1pPr>
              <a:defRPr sz="9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767F29C5-5350-BA40-BACF-E54EFD723B2A}"/>
              </a:ext>
            </a:extLst>
          </p:cNvPr>
          <p:cNvSpPr>
            <a:spLocks noGrp="1"/>
          </p:cNvSpPr>
          <p:nvPr>
            <p:ph type="body" idx="1"/>
          </p:nvPr>
        </p:nvSpPr>
        <p:spPr>
          <a:xfrm>
            <a:off x="1247775" y="6884195"/>
            <a:ext cx="15773400" cy="2250281"/>
          </a:xfrm>
        </p:spPr>
        <p:txBody>
          <a:bodyPr/>
          <a:lstStyle>
            <a:lvl1pPr marL="0" indent="0">
              <a:buNone/>
              <a:defRPr sz="3600">
                <a:solidFill>
                  <a:schemeClr val="tx1">
                    <a:tint val="75000"/>
                  </a:schemeClr>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A5BC31D0-2E94-5345-844A-FA3C8BA5D68E}"/>
              </a:ext>
            </a:extLst>
          </p:cNvPr>
          <p:cNvSpPr>
            <a:spLocks noGrp="1"/>
          </p:cNvSpPr>
          <p:nvPr>
            <p:ph type="dt" sz="half" idx="10"/>
          </p:nvPr>
        </p:nvSpPr>
        <p:spPr/>
        <p:txBody>
          <a:bodyPr/>
          <a:lstStyle/>
          <a:p>
            <a:fld id="{1D8BD707-D9CF-40AE-B4C6-C98DA3205C09}" type="datetimeFigureOut">
              <a:rPr lang="en-US" smtClean="0"/>
              <a:pPr/>
              <a:t>10/27/2023</a:t>
            </a:fld>
            <a:endParaRPr lang="en-US"/>
          </a:p>
        </p:txBody>
      </p:sp>
      <p:sp>
        <p:nvSpPr>
          <p:cNvPr id="5" name="Marcador de pie de página 4">
            <a:extLst>
              <a:ext uri="{FF2B5EF4-FFF2-40B4-BE49-F238E27FC236}">
                <a16:creationId xmlns:a16="http://schemas.microsoft.com/office/drawing/2014/main" id="{6E554224-788A-C54A-BC0E-F7E59E9C38AC}"/>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61C61F6D-3321-6940-B415-9FFEBF539A44}"/>
              </a:ext>
            </a:extLst>
          </p:cNvPr>
          <p:cNvSpPr>
            <a:spLocks noGrp="1"/>
          </p:cNvSpPr>
          <p:nvPr>
            <p:ph type="sldNum" sz="quarter" idx="12"/>
          </p:nvPr>
        </p:nvSpPr>
        <p:spPr/>
        <p:txBody>
          <a:bodyPr/>
          <a:lstStyle/>
          <a:p>
            <a:fld id="{B6F15528-21DE-4FAA-801E-634DDDAF4B2B}" type="slidenum">
              <a:rPr lang="en-US" smtClean="0"/>
              <a:pPr/>
              <a:t>‹Nº›</a:t>
            </a:fld>
            <a:endParaRPr lang="en-US"/>
          </a:p>
        </p:txBody>
      </p:sp>
      <p:pic>
        <p:nvPicPr>
          <p:cNvPr id="7" name="Imagen 6">
            <a:extLst>
              <a:ext uri="{FF2B5EF4-FFF2-40B4-BE49-F238E27FC236}">
                <a16:creationId xmlns:a16="http://schemas.microsoft.com/office/drawing/2014/main" id="{52C0DA7D-53D4-912F-4941-ED2EF012FEEE}"/>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22090" y="756115"/>
            <a:ext cx="4412173" cy="696659"/>
          </a:xfrm>
          <a:prstGeom prst="rect">
            <a:avLst/>
          </a:prstGeom>
        </p:spPr>
      </p:pic>
      <p:pic>
        <p:nvPicPr>
          <p:cNvPr id="9" name="Picture 3">
            <a:extLst>
              <a:ext uri="{FF2B5EF4-FFF2-40B4-BE49-F238E27FC236}">
                <a16:creationId xmlns:a16="http://schemas.microsoft.com/office/drawing/2014/main" id="{7CB342E9-E416-B77B-6C46-089971EF6370}"/>
              </a:ext>
            </a:extLst>
          </p:cNvPr>
          <p:cNvPicPr>
            <a:picLocks noChangeAspect="1"/>
          </p:cNvPicPr>
          <p:nvPr userDrawn="1"/>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l="56168" b="59668"/>
          <a:stretch/>
        </p:blipFill>
        <p:spPr>
          <a:xfrm>
            <a:off x="-2" y="8427644"/>
            <a:ext cx="1878501" cy="1859356"/>
          </a:xfrm>
          <a:prstGeom prst="rect">
            <a:avLst/>
          </a:prstGeom>
        </p:spPr>
      </p:pic>
    </p:spTree>
    <p:extLst>
      <p:ext uri="{BB962C8B-B14F-4D97-AF65-F5344CB8AC3E}">
        <p14:creationId xmlns:p14="http://schemas.microsoft.com/office/powerpoint/2010/main" val="2284771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grpSp>
        <p:nvGrpSpPr>
          <p:cNvPr id="10" name="Grupo 9">
            <a:extLst>
              <a:ext uri="{FF2B5EF4-FFF2-40B4-BE49-F238E27FC236}">
                <a16:creationId xmlns:a16="http://schemas.microsoft.com/office/drawing/2014/main" id="{A05D638D-AB29-F812-1673-08CA8879EFA9}"/>
              </a:ext>
            </a:extLst>
          </p:cNvPr>
          <p:cNvGrpSpPr/>
          <p:nvPr userDrawn="1"/>
        </p:nvGrpSpPr>
        <p:grpSpPr>
          <a:xfrm>
            <a:off x="-228601" y="-68398"/>
            <a:ext cx="18633693" cy="10545901"/>
            <a:chOff x="-228601" y="-68398"/>
            <a:chExt cx="18633693" cy="10545901"/>
          </a:xfrm>
        </p:grpSpPr>
        <p:grpSp>
          <p:nvGrpSpPr>
            <p:cNvPr id="11" name="Grupo 10">
              <a:extLst>
                <a:ext uri="{FF2B5EF4-FFF2-40B4-BE49-F238E27FC236}">
                  <a16:creationId xmlns:a16="http://schemas.microsoft.com/office/drawing/2014/main" id="{F908FAA6-2A9C-66C0-9EA7-4871B9D3D885}"/>
                </a:ext>
              </a:extLst>
            </p:cNvPr>
            <p:cNvGrpSpPr/>
            <p:nvPr userDrawn="1"/>
          </p:nvGrpSpPr>
          <p:grpSpPr>
            <a:xfrm>
              <a:off x="13262281" y="7439205"/>
              <a:ext cx="5142811" cy="3038298"/>
              <a:chOff x="13138346" y="7365160"/>
              <a:chExt cx="5142811" cy="3011164"/>
            </a:xfrm>
          </p:grpSpPr>
          <p:pic>
            <p:nvPicPr>
              <p:cNvPr id="16" name="Picture 8">
                <a:extLst>
                  <a:ext uri="{FF2B5EF4-FFF2-40B4-BE49-F238E27FC236}">
                    <a16:creationId xmlns:a16="http://schemas.microsoft.com/office/drawing/2014/main" id="{42D68F47-7A30-1FB0-A3CB-4183D9E4C559}"/>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r="41796" b="64606"/>
              <a:stretch/>
            </p:blipFill>
            <p:spPr>
              <a:xfrm>
                <a:off x="13138346" y="7365160"/>
                <a:ext cx="5142811" cy="3011164"/>
              </a:xfrm>
              <a:prstGeom prst="rect">
                <a:avLst/>
              </a:prstGeom>
            </p:spPr>
          </p:pic>
          <p:pic>
            <p:nvPicPr>
              <p:cNvPr id="17" name="Picture 9">
                <a:extLst>
                  <a:ext uri="{FF2B5EF4-FFF2-40B4-BE49-F238E27FC236}">
                    <a16:creationId xmlns:a16="http://schemas.microsoft.com/office/drawing/2014/main" id="{CE372DAE-D920-C5DC-EEE9-A7D85A85D6DC}"/>
                  </a:ext>
                </a:extLst>
              </p:cNvPr>
              <p:cNvPicPr>
                <a:picLocks noChangeAspect="1"/>
              </p:cNvPicPr>
              <p:nvPr/>
            </p:nvPicPr>
            <p:blipFill>
              <a:blip r:embed="rId4"/>
              <a:srcRect/>
              <a:stretch>
                <a:fillRect/>
              </a:stretch>
            </p:blipFill>
            <p:spPr>
              <a:xfrm>
                <a:off x="14859070" y="8520899"/>
                <a:ext cx="3017900" cy="1403008"/>
              </a:xfrm>
              <a:prstGeom prst="rect">
                <a:avLst/>
              </a:prstGeom>
            </p:spPr>
          </p:pic>
        </p:grpSp>
        <p:pic>
          <p:nvPicPr>
            <p:cNvPr id="12" name="Picture 2">
              <a:extLst>
                <a:ext uri="{FF2B5EF4-FFF2-40B4-BE49-F238E27FC236}">
                  <a16:creationId xmlns:a16="http://schemas.microsoft.com/office/drawing/2014/main" id="{5D3AA668-BF35-4395-3437-9B991FF642AC}"/>
                </a:ext>
              </a:extLst>
            </p:cNvPr>
            <p:cNvPicPr>
              <a:picLocks noChangeAspect="1"/>
            </p:cNvPicPr>
            <p:nvPr userDrawn="1"/>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l="44087" b="17945"/>
            <a:stretch/>
          </p:blipFill>
          <p:spPr>
            <a:xfrm rot="5400000">
              <a:off x="402147" y="-699146"/>
              <a:ext cx="3150675" cy="4412172"/>
            </a:xfrm>
            <a:prstGeom prst="rect">
              <a:avLst/>
            </a:prstGeom>
          </p:spPr>
        </p:pic>
      </p:grpSp>
      <p:sp>
        <p:nvSpPr>
          <p:cNvPr id="2" name="Título 1">
            <a:extLst>
              <a:ext uri="{FF2B5EF4-FFF2-40B4-BE49-F238E27FC236}">
                <a16:creationId xmlns:a16="http://schemas.microsoft.com/office/drawing/2014/main" id="{735CA415-89EA-9C4C-9002-03B263C42A41}"/>
              </a:ext>
            </a:extLst>
          </p:cNvPr>
          <p:cNvSpPr>
            <a:spLocks noGrp="1"/>
          </p:cNvSpPr>
          <p:nvPr>
            <p:ph type="title"/>
          </p:nvPr>
        </p:nvSpPr>
        <p:spPr>
          <a:xfrm>
            <a:off x="5040224" y="547688"/>
            <a:ext cx="11992858" cy="1988345"/>
          </a:xfrm>
        </p:spPr>
        <p:txBody>
          <a:bodyPr/>
          <a:lstStyle>
            <a:lvl1pPr>
              <a:defRPr>
                <a:solidFill>
                  <a:schemeClr val="bg1"/>
                </a:solidFill>
              </a:defRPr>
            </a:lvl1pPr>
          </a:lstStyle>
          <a:p>
            <a:r>
              <a:rPr lang="es-ES" dirty="0"/>
              <a:t>Haga clic para modificar el estilo de título del patrón</a:t>
            </a:r>
            <a:endParaRPr lang="es-CO" dirty="0"/>
          </a:p>
        </p:txBody>
      </p:sp>
      <p:sp>
        <p:nvSpPr>
          <p:cNvPr id="3" name="Marcador de texto 2">
            <a:extLst>
              <a:ext uri="{FF2B5EF4-FFF2-40B4-BE49-F238E27FC236}">
                <a16:creationId xmlns:a16="http://schemas.microsoft.com/office/drawing/2014/main" id="{5A0D0BB9-C5A3-0948-87F2-BC1E5B113D84}"/>
              </a:ext>
            </a:extLst>
          </p:cNvPr>
          <p:cNvSpPr>
            <a:spLocks noGrp="1"/>
          </p:cNvSpPr>
          <p:nvPr>
            <p:ph type="body" idx="1"/>
          </p:nvPr>
        </p:nvSpPr>
        <p:spPr>
          <a:xfrm>
            <a:off x="1259683" y="2521745"/>
            <a:ext cx="7736681"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0EB28169-8708-F14A-85BA-247F29BA37B1}"/>
              </a:ext>
            </a:extLst>
          </p:cNvPr>
          <p:cNvSpPr>
            <a:spLocks noGrp="1"/>
          </p:cNvSpPr>
          <p:nvPr>
            <p:ph sz="half" idx="2"/>
          </p:nvPr>
        </p:nvSpPr>
        <p:spPr>
          <a:xfrm>
            <a:off x="1259683" y="3757613"/>
            <a:ext cx="7736681" cy="5526882"/>
          </a:xfrm>
        </p:spPr>
        <p:txBody>
          <a:body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5" name="Marcador de texto 4">
            <a:extLst>
              <a:ext uri="{FF2B5EF4-FFF2-40B4-BE49-F238E27FC236}">
                <a16:creationId xmlns:a16="http://schemas.microsoft.com/office/drawing/2014/main" id="{12F44980-90FC-5C4F-B7B9-670D6D855161}"/>
              </a:ext>
            </a:extLst>
          </p:cNvPr>
          <p:cNvSpPr>
            <a:spLocks noGrp="1"/>
          </p:cNvSpPr>
          <p:nvPr>
            <p:ph type="body" sz="quarter" idx="3"/>
          </p:nvPr>
        </p:nvSpPr>
        <p:spPr>
          <a:xfrm>
            <a:off x="9258300" y="2521745"/>
            <a:ext cx="7774782"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25805C7B-C090-3645-92A2-B0F532E1F417}"/>
              </a:ext>
            </a:extLst>
          </p:cNvPr>
          <p:cNvSpPr>
            <a:spLocks noGrp="1"/>
          </p:cNvSpPr>
          <p:nvPr>
            <p:ph sz="quarter" idx="4"/>
          </p:nvPr>
        </p:nvSpPr>
        <p:spPr>
          <a:xfrm>
            <a:off x="9258300" y="3757613"/>
            <a:ext cx="7774782" cy="5526882"/>
          </a:xfrm>
        </p:spPr>
        <p:txBody>
          <a:body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7" name="Marcador de fecha 6">
            <a:extLst>
              <a:ext uri="{FF2B5EF4-FFF2-40B4-BE49-F238E27FC236}">
                <a16:creationId xmlns:a16="http://schemas.microsoft.com/office/drawing/2014/main" id="{D9535262-610A-A54C-9770-3D38B0FED029}"/>
              </a:ext>
            </a:extLst>
          </p:cNvPr>
          <p:cNvSpPr>
            <a:spLocks noGrp="1"/>
          </p:cNvSpPr>
          <p:nvPr>
            <p:ph type="dt" sz="half" idx="10"/>
          </p:nvPr>
        </p:nvSpPr>
        <p:spPr/>
        <p:txBody>
          <a:bodyPr/>
          <a:lstStyle/>
          <a:p>
            <a:fld id="{1D8BD707-D9CF-40AE-B4C6-C98DA3205C09}" type="datetimeFigureOut">
              <a:rPr lang="en-US" smtClean="0"/>
              <a:pPr/>
              <a:t>10/27/2023</a:t>
            </a:fld>
            <a:endParaRPr lang="en-US"/>
          </a:p>
        </p:txBody>
      </p:sp>
      <p:sp>
        <p:nvSpPr>
          <p:cNvPr id="8" name="Marcador de pie de página 7">
            <a:extLst>
              <a:ext uri="{FF2B5EF4-FFF2-40B4-BE49-F238E27FC236}">
                <a16:creationId xmlns:a16="http://schemas.microsoft.com/office/drawing/2014/main" id="{3A4311E4-BD44-7945-B1A6-725730A4144F}"/>
              </a:ext>
            </a:extLst>
          </p:cNvPr>
          <p:cNvSpPr>
            <a:spLocks noGrp="1"/>
          </p:cNvSpPr>
          <p:nvPr>
            <p:ph type="ftr" sz="quarter" idx="11"/>
          </p:nvPr>
        </p:nvSpPr>
        <p:spPr/>
        <p:txBody>
          <a:bodyPr/>
          <a:lstStyle/>
          <a:p>
            <a:endParaRPr lang="en-US"/>
          </a:p>
        </p:txBody>
      </p:sp>
      <p:sp>
        <p:nvSpPr>
          <p:cNvPr id="9" name="Marcador de número de diapositiva 8">
            <a:extLst>
              <a:ext uri="{FF2B5EF4-FFF2-40B4-BE49-F238E27FC236}">
                <a16:creationId xmlns:a16="http://schemas.microsoft.com/office/drawing/2014/main" id="{418DD1FC-1F8C-4E45-A457-9276FDA694D3}"/>
              </a:ext>
            </a:extLst>
          </p:cNvPr>
          <p:cNvSpPr>
            <a:spLocks noGrp="1"/>
          </p:cNvSpPr>
          <p:nvPr>
            <p:ph type="sldNum" sz="quarter" idx="12"/>
          </p:nvPr>
        </p:nvSpPr>
        <p:spPr/>
        <p:txBody>
          <a:bodyPr/>
          <a:lstStyle/>
          <a:p>
            <a:fld id="{B6F15528-21DE-4FAA-801E-634DDDAF4B2B}" type="slidenum">
              <a:rPr lang="en-US" smtClean="0"/>
              <a:pPr/>
              <a:t>‹Nº›</a:t>
            </a:fld>
            <a:endParaRPr lang="en-US"/>
          </a:p>
        </p:txBody>
      </p:sp>
      <p:pic>
        <p:nvPicPr>
          <p:cNvPr id="20" name="Imagen 19">
            <a:extLst>
              <a:ext uri="{FF2B5EF4-FFF2-40B4-BE49-F238E27FC236}">
                <a16:creationId xmlns:a16="http://schemas.microsoft.com/office/drawing/2014/main" id="{EB7C7FA1-A694-A2AD-ECF9-E611A356C4AC}"/>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0" y="723900"/>
            <a:ext cx="4412173" cy="696659"/>
          </a:xfrm>
          <a:prstGeom prst="rect">
            <a:avLst/>
          </a:prstGeom>
        </p:spPr>
      </p:pic>
      <p:pic>
        <p:nvPicPr>
          <p:cNvPr id="21" name="Picture 3">
            <a:extLst>
              <a:ext uri="{FF2B5EF4-FFF2-40B4-BE49-F238E27FC236}">
                <a16:creationId xmlns:a16="http://schemas.microsoft.com/office/drawing/2014/main" id="{A905C00D-7903-027F-93D2-1E2F9E3C3DD2}"/>
              </a:ext>
            </a:extLst>
          </p:cNvPr>
          <p:cNvPicPr>
            <a:picLocks noChangeAspect="1"/>
          </p:cNvPicPr>
          <p:nvPr userDrawn="1"/>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56168" b="59668"/>
          <a:stretch/>
        </p:blipFill>
        <p:spPr>
          <a:xfrm>
            <a:off x="-2" y="8427644"/>
            <a:ext cx="1878501" cy="1859356"/>
          </a:xfrm>
          <a:prstGeom prst="rect">
            <a:avLst/>
          </a:prstGeom>
        </p:spPr>
      </p:pic>
    </p:spTree>
    <p:extLst>
      <p:ext uri="{BB962C8B-B14F-4D97-AF65-F5344CB8AC3E}">
        <p14:creationId xmlns:p14="http://schemas.microsoft.com/office/powerpoint/2010/main" val="3187313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2926CD-F160-C14B-AB60-34132CF45D4E}"/>
              </a:ext>
            </a:extLst>
          </p:cNvPr>
          <p:cNvSpPr>
            <a:spLocks noGrp="1"/>
          </p:cNvSpPr>
          <p:nvPr>
            <p:ph type="title"/>
          </p:nvPr>
        </p:nvSpPr>
        <p:spPr>
          <a:xfrm>
            <a:off x="4640774" y="547688"/>
            <a:ext cx="12389925" cy="1988345"/>
          </a:xfrm>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C95E3738-CB10-5A49-BBC9-74D75EA43C34}"/>
              </a:ext>
            </a:extLst>
          </p:cNvPr>
          <p:cNvSpPr>
            <a:spLocks noGrp="1"/>
          </p:cNvSpPr>
          <p:nvPr>
            <p:ph type="dt" sz="half" idx="10"/>
          </p:nvPr>
        </p:nvSpPr>
        <p:spPr/>
        <p:txBody>
          <a:bodyPr/>
          <a:lstStyle/>
          <a:p>
            <a:fld id="{1D8BD707-D9CF-40AE-B4C6-C98DA3205C09}" type="datetimeFigureOut">
              <a:rPr lang="en-US" smtClean="0"/>
              <a:pPr/>
              <a:t>10/27/2023</a:t>
            </a:fld>
            <a:endParaRPr lang="en-US"/>
          </a:p>
        </p:txBody>
      </p:sp>
      <p:sp>
        <p:nvSpPr>
          <p:cNvPr id="4" name="Marcador de pie de página 3">
            <a:extLst>
              <a:ext uri="{FF2B5EF4-FFF2-40B4-BE49-F238E27FC236}">
                <a16:creationId xmlns:a16="http://schemas.microsoft.com/office/drawing/2014/main" id="{4FC63FDC-B8F0-2F43-AAAA-CA8A44F58485}"/>
              </a:ext>
            </a:extLst>
          </p:cNvPr>
          <p:cNvSpPr>
            <a:spLocks noGrp="1"/>
          </p:cNvSpPr>
          <p:nvPr>
            <p:ph type="ftr" sz="quarter" idx="11"/>
          </p:nvPr>
        </p:nvSpPr>
        <p:spPr/>
        <p:txBody>
          <a:bodyPr/>
          <a:lstStyle/>
          <a:p>
            <a:endParaRPr lang="en-US"/>
          </a:p>
        </p:txBody>
      </p:sp>
      <p:sp>
        <p:nvSpPr>
          <p:cNvPr id="5" name="Marcador de número de diapositiva 4">
            <a:extLst>
              <a:ext uri="{FF2B5EF4-FFF2-40B4-BE49-F238E27FC236}">
                <a16:creationId xmlns:a16="http://schemas.microsoft.com/office/drawing/2014/main" id="{1977963A-AB67-B94E-89BD-5183FE1DCA71}"/>
              </a:ext>
            </a:extLst>
          </p:cNvPr>
          <p:cNvSpPr>
            <a:spLocks noGrp="1"/>
          </p:cNvSpPr>
          <p:nvPr>
            <p:ph type="sldNum" sz="quarter" idx="12"/>
          </p:nvPr>
        </p:nvSpPr>
        <p:spPr/>
        <p:txBody>
          <a:bodyPr/>
          <a:lstStyle/>
          <a:p>
            <a:fld id="{B6F15528-21DE-4FAA-801E-634DDDAF4B2B}" type="slidenum">
              <a:rPr lang="en-US" smtClean="0"/>
              <a:pPr/>
              <a:t>‹Nº›</a:t>
            </a:fld>
            <a:endParaRPr lang="en-US"/>
          </a:p>
        </p:txBody>
      </p:sp>
      <p:grpSp>
        <p:nvGrpSpPr>
          <p:cNvPr id="29" name="Grupo 28">
            <a:extLst>
              <a:ext uri="{FF2B5EF4-FFF2-40B4-BE49-F238E27FC236}">
                <a16:creationId xmlns:a16="http://schemas.microsoft.com/office/drawing/2014/main" id="{9AEBBFDE-F09D-AEAD-0534-6803945A61F1}"/>
              </a:ext>
            </a:extLst>
          </p:cNvPr>
          <p:cNvGrpSpPr/>
          <p:nvPr userDrawn="1"/>
        </p:nvGrpSpPr>
        <p:grpSpPr>
          <a:xfrm>
            <a:off x="-228601" y="-68398"/>
            <a:ext cx="18633694" cy="10545900"/>
            <a:chOff x="-228601" y="-68398"/>
            <a:chExt cx="18633694" cy="10545900"/>
          </a:xfrm>
        </p:grpSpPr>
        <p:grpSp>
          <p:nvGrpSpPr>
            <p:cNvPr id="6" name="Grupo 5">
              <a:extLst>
                <a:ext uri="{FF2B5EF4-FFF2-40B4-BE49-F238E27FC236}">
                  <a16:creationId xmlns:a16="http://schemas.microsoft.com/office/drawing/2014/main" id="{E2CB2066-DAA2-472A-8FFE-F8C29612E06E}"/>
                </a:ext>
              </a:extLst>
            </p:cNvPr>
            <p:cNvGrpSpPr/>
            <p:nvPr userDrawn="1"/>
          </p:nvGrpSpPr>
          <p:grpSpPr>
            <a:xfrm>
              <a:off x="13262281" y="-68398"/>
              <a:ext cx="5142812" cy="10545900"/>
              <a:chOff x="13138346" y="-75395"/>
              <a:chExt cx="5142812" cy="10451719"/>
            </a:xfrm>
          </p:grpSpPr>
          <p:pic>
            <p:nvPicPr>
              <p:cNvPr id="8" name="Picture 4">
                <a:extLst>
                  <a:ext uri="{FF2B5EF4-FFF2-40B4-BE49-F238E27FC236}">
                    <a16:creationId xmlns:a16="http://schemas.microsoft.com/office/drawing/2014/main" id="{2C730C78-D9DC-48D5-AF3A-992FDF53B64F}"/>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48324" r="43803"/>
              <a:stretch/>
            </p:blipFill>
            <p:spPr>
              <a:xfrm>
                <a:off x="15715722" y="-75395"/>
                <a:ext cx="2565436" cy="2324738"/>
              </a:xfrm>
              <a:prstGeom prst="rect">
                <a:avLst/>
              </a:prstGeom>
            </p:spPr>
          </p:pic>
          <p:pic>
            <p:nvPicPr>
              <p:cNvPr id="9" name="Picture 8">
                <a:extLst>
                  <a:ext uri="{FF2B5EF4-FFF2-40B4-BE49-F238E27FC236}">
                    <a16:creationId xmlns:a16="http://schemas.microsoft.com/office/drawing/2014/main" id="{7A7B735C-045C-49E0-98CD-FD9F07842811}"/>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r="41796" b="64606"/>
              <a:stretch/>
            </p:blipFill>
            <p:spPr>
              <a:xfrm>
                <a:off x="13138346" y="7365160"/>
                <a:ext cx="5142811" cy="3011164"/>
              </a:xfrm>
              <a:prstGeom prst="rect">
                <a:avLst/>
              </a:prstGeom>
            </p:spPr>
          </p:pic>
          <p:pic>
            <p:nvPicPr>
              <p:cNvPr id="10" name="Picture 9">
                <a:extLst>
                  <a:ext uri="{FF2B5EF4-FFF2-40B4-BE49-F238E27FC236}">
                    <a16:creationId xmlns:a16="http://schemas.microsoft.com/office/drawing/2014/main" id="{5C7A36F7-01A0-4CE7-8BF0-AAC234445909}"/>
                  </a:ext>
                </a:extLst>
              </p:cNvPr>
              <p:cNvPicPr>
                <a:picLocks noChangeAspect="1"/>
              </p:cNvPicPr>
              <p:nvPr/>
            </p:nvPicPr>
            <p:blipFill>
              <a:blip r:embed="rId6"/>
              <a:srcRect/>
              <a:stretch>
                <a:fillRect/>
              </a:stretch>
            </p:blipFill>
            <p:spPr>
              <a:xfrm>
                <a:off x="14859070" y="8520899"/>
                <a:ext cx="3017900" cy="1403008"/>
              </a:xfrm>
              <a:prstGeom prst="rect">
                <a:avLst/>
              </a:prstGeom>
            </p:spPr>
          </p:pic>
        </p:grpSp>
        <p:pic>
          <p:nvPicPr>
            <p:cNvPr id="15" name="Picture 2">
              <a:extLst>
                <a:ext uri="{FF2B5EF4-FFF2-40B4-BE49-F238E27FC236}">
                  <a16:creationId xmlns:a16="http://schemas.microsoft.com/office/drawing/2014/main" id="{99AF619B-4712-475D-ABEE-7069FC34D472}"/>
                </a:ext>
              </a:extLst>
            </p:cNvPr>
            <p:cNvPicPr>
              <a:picLocks noChangeAspect="1"/>
            </p:cNvPicPr>
            <p:nvPr userDrawn="1"/>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l="44087" b="17945"/>
            <a:stretch/>
          </p:blipFill>
          <p:spPr>
            <a:xfrm rot="5400000">
              <a:off x="402147" y="-699146"/>
              <a:ext cx="3150675" cy="4412172"/>
            </a:xfrm>
            <a:prstGeom prst="rect">
              <a:avLst/>
            </a:prstGeom>
          </p:spPr>
        </p:pic>
      </p:grpSp>
      <p:pic>
        <p:nvPicPr>
          <p:cNvPr id="11" name="Imagen 10">
            <a:extLst>
              <a:ext uri="{FF2B5EF4-FFF2-40B4-BE49-F238E27FC236}">
                <a16:creationId xmlns:a16="http://schemas.microsoft.com/office/drawing/2014/main" id="{F8405B8A-602B-B7B0-A141-30167217C993}"/>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723900"/>
            <a:ext cx="4412173" cy="696659"/>
          </a:xfrm>
          <a:prstGeom prst="rect">
            <a:avLst/>
          </a:prstGeom>
        </p:spPr>
      </p:pic>
      <p:pic>
        <p:nvPicPr>
          <p:cNvPr id="12" name="Picture 3">
            <a:extLst>
              <a:ext uri="{FF2B5EF4-FFF2-40B4-BE49-F238E27FC236}">
                <a16:creationId xmlns:a16="http://schemas.microsoft.com/office/drawing/2014/main" id="{5F8F07A0-7D2A-9F03-E1CB-BD61C2A953FE}"/>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56168" b="59668"/>
          <a:stretch/>
        </p:blipFill>
        <p:spPr>
          <a:xfrm>
            <a:off x="-2" y="8427644"/>
            <a:ext cx="1878501" cy="1859356"/>
          </a:xfrm>
          <a:prstGeom prst="rect">
            <a:avLst/>
          </a:prstGeom>
        </p:spPr>
      </p:pic>
    </p:spTree>
    <p:extLst>
      <p:ext uri="{BB962C8B-B14F-4D97-AF65-F5344CB8AC3E}">
        <p14:creationId xmlns:p14="http://schemas.microsoft.com/office/powerpoint/2010/main" val="3241894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2_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2926CD-F160-C14B-AB60-34132CF45D4E}"/>
              </a:ext>
            </a:extLst>
          </p:cNvPr>
          <p:cNvSpPr>
            <a:spLocks noGrp="1"/>
          </p:cNvSpPr>
          <p:nvPr>
            <p:ph type="title"/>
          </p:nvPr>
        </p:nvSpPr>
        <p:spPr>
          <a:xfrm>
            <a:off x="5372100" y="547688"/>
            <a:ext cx="11658600" cy="1988345"/>
          </a:xfrm>
        </p:spPr>
        <p:txBody>
          <a:bodyPr/>
          <a:lstStyle>
            <a:lvl1pPr>
              <a:defRPr>
                <a:solidFill>
                  <a:schemeClr val="bg1"/>
                </a:solidFill>
              </a:defRPr>
            </a:lvl1p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C95E3738-CB10-5A49-BBC9-74D75EA43C34}"/>
              </a:ext>
            </a:extLst>
          </p:cNvPr>
          <p:cNvSpPr>
            <a:spLocks noGrp="1"/>
          </p:cNvSpPr>
          <p:nvPr>
            <p:ph type="dt" sz="half" idx="10"/>
          </p:nvPr>
        </p:nvSpPr>
        <p:spPr/>
        <p:txBody>
          <a:bodyPr/>
          <a:lstStyle/>
          <a:p>
            <a:fld id="{1D8BD707-D9CF-40AE-B4C6-C98DA3205C09}" type="datetimeFigureOut">
              <a:rPr lang="en-US" smtClean="0"/>
              <a:pPr/>
              <a:t>10/27/2023</a:t>
            </a:fld>
            <a:endParaRPr lang="en-US"/>
          </a:p>
        </p:txBody>
      </p:sp>
      <p:sp>
        <p:nvSpPr>
          <p:cNvPr id="4" name="Marcador de pie de página 3">
            <a:extLst>
              <a:ext uri="{FF2B5EF4-FFF2-40B4-BE49-F238E27FC236}">
                <a16:creationId xmlns:a16="http://schemas.microsoft.com/office/drawing/2014/main" id="{4FC63FDC-B8F0-2F43-AAAA-CA8A44F58485}"/>
              </a:ext>
            </a:extLst>
          </p:cNvPr>
          <p:cNvSpPr>
            <a:spLocks noGrp="1"/>
          </p:cNvSpPr>
          <p:nvPr>
            <p:ph type="ftr" sz="quarter" idx="11"/>
          </p:nvPr>
        </p:nvSpPr>
        <p:spPr/>
        <p:txBody>
          <a:bodyPr/>
          <a:lstStyle/>
          <a:p>
            <a:endParaRPr lang="en-US"/>
          </a:p>
        </p:txBody>
      </p:sp>
      <p:sp>
        <p:nvSpPr>
          <p:cNvPr id="5" name="Marcador de número de diapositiva 4">
            <a:extLst>
              <a:ext uri="{FF2B5EF4-FFF2-40B4-BE49-F238E27FC236}">
                <a16:creationId xmlns:a16="http://schemas.microsoft.com/office/drawing/2014/main" id="{1977963A-AB67-B94E-89BD-5183FE1DCA71}"/>
              </a:ext>
            </a:extLst>
          </p:cNvPr>
          <p:cNvSpPr>
            <a:spLocks noGrp="1"/>
          </p:cNvSpPr>
          <p:nvPr>
            <p:ph type="sldNum" sz="quarter" idx="12"/>
          </p:nvPr>
        </p:nvSpPr>
        <p:spPr/>
        <p:txBody>
          <a:bodyPr/>
          <a:lstStyle/>
          <a:p>
            <a:fld id="{B6F15528-21DE-4FAA-801E-634DDDAF4B2B}" type="slidenum">
              <a:rPr lang="en-US" smtClean="0"/>
              <a:pPr/>
              <a:t>‹Nº›</a:t>
            </a:fld>
            <a:endParaRPr lang="en-US"/>
          </a:p>
        </p:txBody>
      </p:sp>
      <p:pic>
        <p:nvPicPr>
          <p:cNvPr id="14" name="Picture 5">
            <a:extLst>
              <a:ext uri="{FF2B5EF4-FFF2-40B4-BE49-F238E27FC236}">
                <a16:creationId xmlns:a16="http://schemas.microsoft.com/office/drawing/2014/main" id="{5E0EED2F-2CF0-4604-A444-34DC43907F4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16200000">
            <a:off x="13021607" y="4791761"/>
            <a:ext cx="6682597" cy="4684208"/>
          </a:xfrm>
          <a:prstGeom prst="rect">
            <a:avLst/>
          </a:prstGeom>
        </p:spPr>
      </p:pic>
      <p:pic>
        <p:nvPicPr>
          <p:cNvPr id="6" name="Imagen 5">
            <a:extLst>
              <a:ext uri="{FF2B5EF4-FFF2-40B4-BE49-F238E27FC236}">
                <a16:creationId xmlns:a16="http://schemas.microsoft.com/office/drawing/2014/main" id="{5E764C61-B10A-22B6-BE0E-715DBDE42D5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723900"/>
            <a:ext cx="4412173" cy="696659"/>
          </a:xfrm>
          <a:prstGeom prst="rect">
            <a:avLst/>
          </a:prstGeom>
        </p:spPr>
      </p:pic>
      <p:pic>
        <p:nvPicPr>
          <p:cNvPr id="9" name="Picture 3">
            <a:extLst>
              <a:ext uri="{FF2B5EF4-FFF2-40B4-BE49-F238E27FC236}">
                <a16:creationId xmlns:a16="http://schemas.microsoft.com/office/drawing/2014/main" id="{4E8BF10F-E785-B29F-A5C4-188B47587FF2}"/>
              </a:ext>
            </a:extLst>
          </p:cNvPr>
          <p:cNvPicPr>
            <a:picLocks noChangeAspect="1"/>
          </p:cNvPicPr>
          <p:nvPr userDrawn="1"/>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l="56168" b="59668"/>
          <a:stretch/>
        </p:blipFill>
        <p:spPr>
          <a:xfrm>
            <a:off x="-2" y="8427644"/>
            <a:ext cx="1878501" cy="1859356"/>
          </a:xfrm>
          <a:prstGeom prst="rect">
            <a:avLst/>
          </a:prstGeom>
        </p:spPr>
      </p:pic>
    </p:spTree>
    <p:extLst>
      <p:ext uri="{BB962C8B-B14F-4D97-AF65-F5344CB8AC3E}">
        <p14:creationId xmlns:p14="http://schemas.microsoft.com/office/powerpoint/2010/main" val="1112260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n blanco">
    <p:spTree>
      <p:nvGrpSpPr>
        <p:cNvPr id="1" name=""/>
        <p:cNvGrpSpPr/>
        <p:nvPr/>
      </p:nvGrpSpPr>
      <p:grpSpPr>
        <a:xfrm>
          <a:off x="0" y="0"/>
          <a:ext cx="0" cy="0"/>
          <a:chOff x="0" y="0"/>
          <a:chExt cx="0" cy="0"/>
        </a:xfrm>
      </p:grpSpPr>
      <p:grpSp>
        <p:nvGrpSpPr>
          <p:cNvPr id="21" name="Grupo 20">
            <a:extLst>
              <a:ext uri="{FF2B5EF4-FFF2-40B4-BE49-F238E27FC236}">
                <a16:creationId xmlns:a16="http://schemas.microsoft.com/office/drawing/2014/main" id="{EE482BF7-FB64-407A-B63E-51C15BAA2A30}"/>
              </a:ext>
            </a:extLst>
          </p:cNvPr>
          <p:cNvGrpSpPr/>
          <p:nvPr userDrawn="1"/>
        </p:nvGrpSpPr>
        <p:grpSpPr>
          <a:xfrm>
            <a:off x="-1112374" y="-68398"/>
            <a:ext cx="19517467" cy="11213327"/>
            <a:chOff x="-1236309" y="-75395"/>
            <a:chExt cx="19517467" cy="11113185"/>
          </a:xfrm>
        </p:grpSpPr>
        <p:pic>
          <p:nvPicPr>
            <p:cNvPr id="23" name="Picture 4">
              <a:extLst>
                <a:ext uri="{FF2B5EF4-FFF2-40B4-BE49-F238E27FC236}">
                  <a16:creationId xmlns:a16="http://schemas.microsoft.com/office/drawing/2014/main" id="{CE84FA9C-85AD-4D48-B312-AEE52C78D0F1}"/>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48324" r="43803"/>
            <a:stretch/>
          </p:blipFill>
          <p:spPr>
            <a:xfrm>
              <a:off x="15715722" y="-75395"/>
              <a:ext cx="2565436" cy="2324738"/>
            </a:xfrm>
            <a:prstGeom prst="rect">
              <a:avLst/>
            </a:prstGeom>
          </p:spPr>
        </p:pic>
        <p:pic>
          <p:nvPicPr>
            <p:cNvPr id="26" name="Picture 3">
              <a:extLst>
                <a:ext uri="{FF2B5EF4-FFF2-40B4-BE49-F238E27FC236}">
                  <a16:creationId xmlns:a16="http://schemas.microsoft.com/office/drawing/2014/main" id="{7669E8E7-F33A-435E-B289-20928D5DCC4D}"/>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24559" b="28221"/>
            <a:stretch/>
          </p:blipFill>
          <p:spPr>
            <a:xfrm>
              <a:off x="-1236309" y="7808658"/>
              <a:ext cx="3443947" cy="3229132"/>
            </a:xfrm>
            <a:prstGeom prst="rect">
              <a:avLst/>
            </a:prstGeom>
          </p:spPr>
        </p:pic>
      </p:grpSp>
      <p:pic>
        <p:nvPicPr>
          <p:cNvPr id="13" name="Picture 5">
            <a:extLst>
              <a:ext uri="{FF2B5EF4-FFF2-40B4-BE49-F238E27FC236}">
                <a16:creationId xmlns:a16="http://schemas.microsoft.com/office/drawing/2014/main" id="{C605E68D-2E99-4ADA-8F9C-906A63DEBC36}"/>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6200000">
            <a:off x="14188041" y="2974275"/>
            <a:ext cx="5316707" cy="3726779"/>
          </a:xfrm>
          <a:prstGeom prst="rect">
            <a:avLst/>
          </a:prstGeom>
        </p:spPr>
      </p:pic>
      <p:pic>
        <p:nvPicPr>
          <p:cNvPr id="28" name="Picture 2">
            <a:extLst>
              <a:ext uri="{FF2B5EF4-FFF2-40B4-BE49-F238E27FC236}">
                <a16:creationId xmlns:a16="http://schemas.microsoft.com/office/drawing/2014/main" id="{135243BE-2D67-4680-A504-608B8F55F28E}"/>
              </a:ext>
            </a:extLst>
          </p:cNvPr>
          <p:cNvPicPr>
            <a:picLocks noChangeAspect="1"/>
          </p:cNvPicPr>
          <p:nvPr userDrawn="1"/>
        </p:nvPicPr>
        <p:blipFill rotWithShape="1">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l="44087" b="17945"/>
          <a:stretch/>
        </p:blipFill>
        <p:spPr>
          <a:xfrm rot="5400000">
            <a:off x="402147" y="-699146"/>
            <a:ext cx="3150675" cy="4412172"/>
          </a:xfrm>
          <a:prstGeom prst="rect">
            <a:avLst/>
          </a:prstGeom>
        </p:spPr>
      </p:pic>
      <p:pic>
        <p:nvPicPr>
          <p:cNvPr id="3" name="Picture 8">
            <a:extLst>
              <a:ext uri="{FF2B5EF4-FFF2-40B4-BE49-F238E27FC236}">
                <a16:creationId xmlns:a16="http://schemas.microsoft.com/office/drawing/2014/main" id="{4FBBD013-F351-1E5F-3A37-84504D510FDB}"/>
              </a:ext>
            </a:extLst>
          </p:cNvPr>
          <p:cNvPicPr>
            <a:picLocks noChangeAspect="1"/>
          </p:cNvPicPr>
          <p:nvPr userDrawn="1"/>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6924" b="23661"/>
          <a:stretch/>
        </p:blipFill>
        <p:spPr>
          <a:xfrm rot="16200000">
            <a:off x="14420851" y="6419850"/>
            <a:ext cx="2400300" cy="5333999"/>
          </a:xfrm>
          <a:prstGeom prst="rect">
            <a:avLst/>
          </a:prstGeom>
        </p:spPr>
      </p:pic>
      <p:pic>
        <p:nvPicPr>
          <p:cNvPr id="4" name="Picture 9">
            <a:extLst>
              <a:ext uri="{FF2B5EF4-FFF2-40B4-BE49-F238E27FC236}">
                <a16:creationId xmlns:a16="http://schemas.microsoft.com/office/drawing/2014/main" id="{AF46ABD9-D3C9-6171-47F4-7D6DD81A4E4B}"/>
              </a:ext>
            </a:extLst>
          </p:cNvPr>
          <p:cNvPicPr>
            <a:picLocks noChangeAspect="1"/>
          </p:cNvPicPr>
          <p:nvPr userDrawn="1"/>
        </p:nvPicPr>
        <p:blipFill>
          <a:blip r:embed="rId10"/>
          <a:srcRect/>
          <a:stretch>
            <a:fillRect/>
          </a:stretch>
        </p:blipFill>
        <p:spPr>
          <a:xfrm>
            <a:off x="14995078" y="8734354"/>
            <a:ext cx="2683322" cy="1215183"/>
          </a:xfrm>
          <a:prstGeom prst="rect">
            <a:avLst/>
          </a:prstGeom>
        </p:spPr>
      </p:pic>
      <p:pic>
        <p:nvPicPr>
          <p:cNvPr id="8" name="Imagen 7">
            <a:extLst>
              <a:ext uri="{FF2B5EF4-FFF2-40B4-BE49-F238E27FC236}">
                <a16:creationId xmlns:a16="http://schemas.microsoft.com/office/drawing/2014/main" id="{046180EB-9037-3792-63C7-6F0D8B7CB035}"/>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723900"/>
            <a:ext cx="4412173" cy="696659"/>
          </a:xfrm>
          <a:prstGeom prst="rect">
            <a:avLst/>
          </a:prstGeom>
        </p:spPr>
      </p:pic>
      <p:pic>
        <p:nvPicPr>
          <p:cNvPr id="9" name="Picture 3">
            <a:extLst>
              <a:ext uri="{FF2B5EF4-FFF2-40B4-BE49-F238E27FC236}">
                <a16:creationId xmlns:a16="http://schemas.microsoft.com/office/drawing/2014/main" id="{DC08678C-C1CC-9598-FE74-96CFCEFC6705}"/>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56168" b="59668"/>
          <a:stretch/>
        </p:blipFill>
        <p:spPr>
          <a:xfrm>
            <a:off x="-2" y="8427644"/>
            <a:ext cx="1878501" cy="1859356"/>
          </a:xfrm>
          <a:prstGeom prst="rect">
            <a:avLst/>
          </a:prstGeom>
        </p:spPr>
      </p:pic>
    </p:spTree>
    <p:extLst>
      <p:ext uri="{BB962C8B-B14F-4D97-AF65-F5344CB8AC3E}">
        <p14:creationId xmlns:p14="http://schemas.microsoft.com/office/powerpoint/2010/main" val="24942101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13" name="Picture 2">
            <a:extLst>
              <a:ext uri="{FF2B5EF4-FFF2-40B4-BE49-F238E27FC236}">
                <a16:creationId xmlns:a16="http://schemas.microsoft.com/office/drawing/2014/main" id="{5E80502F-B472-1E43-0B30-C7C28F677087}"/>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44087" b="17945"/>
          <a:stretch/>
        </p:blipFill>
        <p:spPr>
          <a:xfrm rot="5400000">
            <a:off x="402147" y="-699146"/>
            <a:ext cx="3150675" cy="4412172"/>
          </a:xfrm>
          <a:prstGeom prst="rect">
            <a:avLst/>
          </a:prstGeom>
        </p:spPr>
      </p:pic>
      <p:pic>
        <p:nvPicPr>
          <p:cNvPr id="14" name="Picture 3">
            <a:extLst>
              <a:ext uri="{FF2B5EF4-FFF2-40B4-BE49-F238E27FC236}">
                <a16:creationId xmlns:a16="http://schemas.microsoft.com/office/drawing/2014/main" id="{94B63412-36B6-A1E3-705F-5CAEE4D4FD6F}"/>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56168" b="59668"/>
          <a:stretch/>
        </p:blipFill>
        <p:spPr>
          <a:xfrm>
            <a:off x="-2" y="8427644"/>
            <a:ext cx="1878501" cy="1859356"/>
          </a:xfrm>
          <a:prstGeom prst="rect">
            <a:avLst/>
          </a:prstGeom>
        </p:spPr>
      </p:pic>
      <p:sp>
        <p:nvSpPr>
          <p:cNvPr id="2" name="Título 1">
            <a:extLst>
              <a:ext uri="{FF2B5EF4-FFF2-40B4-BE49-F238E27FC236}">
                <a16:creationId xmlns:a16="http://schemas.microsoft.com/office/drawing/2014/main" id="{78A3ED6F-0578-3941-8ABE-D3ADF64BFB9D}"/>
              </a:ext>
            </a:extLst>
          </p:cNvPr>
          <p:cNvSpPr>
            <a:spLocks noGrp="1"/>
          </p:cNvSpPr>
          <p:nvPr userDrawn="1">
            <p:ph type="title"/>
          </p:nvPr>
        </p:nvSpPr>
        <p:spPr>
          <a:xfrm>
            <a:off x="1265699" y="4327545"/>
            <a:ext cx="5898356" cy="808812"/>
          </a:xfrm>
        </p:spPr>
        <p:txBody>
          <a:bodyPr anchor="b"/>
          <a:lstStyle>
            <a:lvl1pPr>
              <a:defRPr sz="48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967B32C1-411F-C049-8F15-B9169B47334E}"/>
              </a:ext>
            </a:extLst>
          </p:cNvPr>
          <p:cNvSpPr>
            <a:spLocks noGrp="1"/>
          </p:cNvSpPr>
          <p:nvPr userDrawn="1">
            <p:ph idx="1"/>
          </p:nvPr>
        </p:nvSpPr>
        <p:spPr>
          <a:xfrm>
            <a:off x="7774782" y="1481138"/>
            <a:ext cx="9258300" cy="7310438"/>
          </a:xfrm>
        </p:spPr>
        <p:txBody>
          <a:bodyPr/>
          <a:lstStyle>
            <a:lvl1pPr>
              <a:defRPr sz="4800"/>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7A07DB9B-A254-2441-9C2F-3244461AD6F5}"/>
              </a:ext>
            </a:extLst>
          </p:cNvPr>
          <p:cNvSpPr>
            <a:spLocks noGrp="1"/>
          </p:cNvSpPr>
          <p:nvPr userDrawn="1">
            <p:ph type="body" sz="half" idx="2"/>
          </p:nvPr>
        </p:nvSpPr>
        <p:spPr>
          <a:xfrm>
            <a:off x="1259683" y="5817766"/>
            <a:ext cx="5898356" cy="2985716"/>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s-ES" dirty="0"/>
              <a:t>Haga clic para modificar los estilos de texto del patrón</a:t>
            </a:r>
          </a:p>
        </p:txBody>
      </p:sp>
      <p:sp>
        <p:nvSpPr>
          <p:cNvPr id="5" name="Marcador de fecha 4">
            <a:extLst>
              <a:ext uri="{FF2B5EF4-FFF2-40B4-BE49-F238E27FC236}">
                <a16:creationId xmlns:a16="http://schemas.microsoft.com/office/drawing/2014/main" id="{59629C20-9112-3D4A-8C14-17BDB75F96B7}"/>
              </a:ext>
            </a:extLst>
          </p:cNvPr>
          <p:cNvSpPr>
            <a:spLocks noGrp="1"/>
          </p:cNvSpPr>
          <p:nvPr userDrawn="1">
            <p:ph type="dt" sz="half" idx="10"/>
          </p:nvPr>
        </p:nvSpPr>
        <p:spPr/>
        <p:txBody>
          <a:bodyPr/>
          <a:lstStyle/>
          <a:p>
            <a:fld id="{1D8BD707-D9CF-40AE-B4C6-C98DA3205C09}" type="datetimeFigureOut">
              <a:rPr lang="en-US" smtClean="0"/>
              <a:pPr/>
              <a:t>10/27/2023</a:t>
            </a:fld>
            <a:endParaRPr lang="en-US"/>
          </a:p>
        </p:txBody>
      </p:sp>
      <p:sp>
        <p:nvSpPr>
          <p:cNvPr id="6" name="Marcador de pie de página 5">
            <a:extLst>
              <a:ext uri="{FF2B5EF4-FFF2-40B4-BE49-F238E27FC236}">
                <a16:creationId xmlns:a16="http://schemas.microsoft.com/office/drawing/2014/main" id="{482361E9-E426-9940-A800-BDAF246EB6CF}"/>
              </a:ext>
            </a:extLst>
          </p:cNvPr>
          <p:cNvSpPr>
            <a:spLocks noGrp="1"/>
          </p:cNvSpPr>
          <p:nvPr userDrawn="1">
            <p:ph type="ftr" sz="quarter" idx="11"/>
          </p:nvPr>
        </p:nvSpPr>
        <p:spPr/>
        <p:txBody>
          <a:bodyPr/>
          <a:lstStyle/>
          <a:p>
            <a:endParaRPr lang="en-US"/>
          </a:p>
        </p:txBody>
      </p:sp>
      <p:sp>
        <p:nvSpPr>
          <p:cNvPr id="7" name="Marcador de número de diapositiva 6">
            <a:extLst>
              <a:ext uri="{FF2B5EF4-FFF2-40B4-BE49-F238E27FC236}">
                <a16:creationId xmlns:a16="http://schemas.microsoft.com/office/drawing/2014/main" id="{0AC84478-C64C-D347-B37A-81108206D44B}"/>
              </a:ext>
            </a:extLst>
          </p:cNvPr>
          <p:cNvSpPr>
            <a:spLocks noGrp="1"/>
          </p:cNvSpPr>
          <p:nvPr userDrawn="1">
            <p:ph type="sldNum" sz="quarter" idx="12"/>
          </p:nvPr>
        </p:nvSpPr>
        <p:spPr/>
        <p:txBody>
          <a:bodyPr/>
          <a:lstStyle/>
          <a:p>
            <a:fld id="{B6F15528-21DE-4FAA-801E-634DDDAF4B2B}" type="slidenum">
              <a:rPr lang="en-US" smtClean="0"/>
              <a:pPr/>
              <a:t>‹Nº›</a:t>
            </a:fld>
            <a:endParaRPr lang="en-US"/>
          </a:p>
        </p:txBody>
      </p:sp>
      <p:pic>
        <p:nvPicPr>
          <p:cNvPr id="22" name="Picture 8">
            <a:extLst>
              <a:ext uri="{FF2B5EF4-FFF2-40B4-BE49-F238E27FC236}">
                <a16:creationId xmlns:a16="http://schemas.microsoft.com/office/drawing/2014/main" id="{48ABFF8A-A63A-9DC2-25A0-751D76E7D14D}"/>
              </a:ext>
            </a:extLst>
          </p:cNvPr>
          <p:cNvPicPr>
            <a:picLocks noChangeAspect="1"/>
          </p:cNvPicPr>
          <p:nvPr userDrawn="1"/>
        </p:nvPicPr>
        <p:blipFill rotWithShape="1">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l="66924" b="23661"/>
          <a:stretch/>
        </p:blipFill>
        <p:spPr>
          <a:xfrm rot="16200000">
            <a:off x="14420851" y="6419850"/>
            <a:ext cx="2400300" cy="5333999"/>
          </a:xfrm>
          <a:prstGeom prst="rect">
            <a:avLst/>
          </a:prstGeom>
        </p:spPr>
      </p:pic>
      <p:pic>
        <p:nvPicPr>
          <p:cNvPr id="23" name="Picture 9">
            <a:extLst>
              <a:ext uri="{FF2B5EF4-FFF2-40B4-BE49-F238E27FC236}">
                <a16:creationId xmlns:a16="http://schemas.microsoft.com/office/drawing/2014/main" id="{355947CB-AB71-3955-D81B-7043F2A9701D}"/>
              </a:ext>
            </a:extLst>
          </p:cNvPr>
          <p:cNvPicPr>
            <a:picLocks noChangeAspect="1"/>
          </p:cNvPicPr>
          <p:nvPr userDrawn="1"/>
        </p:nvPicPr>
        <p:blipFill>
          <a:blip r:embed="rId8"/>
          <a:srcRect/>
          <a:stretch>
            <a:fillRect/>
          </a:stretch>
        </p:blipFill>
        <p:spPr>
          <a:xfrm>
            <a:off x="15127183" y="8648700"/>
            <a:ext cx="2516626" cy="1139692"/>
          </a:xfrm>
          <a:prstGeom prst="rect">
            <a:avLst/>
          </a:prstGeom>
        </p:spPr>
      </p:pic>
      <p:pic>
        <p:nvPicPr>
          <p:cNvPr id="24" name="Imagen 23">
            <a:extLst>
              <a:ext uri="{FF2B5EF4-FFF2-40B4-BE49-F238E27FC236}">
                <a16:creationId xmlns:a16="http://schemas.microsoft.com/office/drawing/2014/main" id="{8B953554-39BD-892E-0BD0-A90C4B6606BF}"/>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723900"/>
            <a:ext cx="4412173" cy="696659"/>
          </a:xfrm>
          <a:prstGeom prst="rect">
            <a:avLst/>
          </a:prstGeom>
        </p:spPr>
      </p:pic>
    </p:spTree>
    <p:extLst>
      <p:ext uri="{BB962C8B-B14F-4D97-AF65-F5344CB8AC3E}">
        <p14:creationId xmlns:p14="http://schemas.microsoft.com/office/powerpoint/2010/main" val="31063857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71DF5381-1236-8B46-8DA5-F57B983B57E2}"/>
              </a:ext>
            </a:extLst>
          </p:cNvPr>
          <p:cNvSpPr>
            <a:spLocks noGrp="1"/>
          </p:cNvSpPr>
          <p:nvPr>
            <p:ph type="title"/>
          </p:nvPr>
        </p:nvSpPr>
        <p:spPr>
          <a:xfrm>
            <a:off x="1257300" y="547688"/>
            <a:ext cx="15773400" cy="1988345"/>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331015D4-3CE6-4144-993A-5397D383F5F4}"/>
              </a:ext>
            </a:extLst>
          </p:cNvPr>
          <p:cNvSpPr>
            <a:spLocks noGrp="1"/>
          </p:cNvSpPr>
          <p:nvPr>
            <p:ph type="body" idx="1"/>
          </p:nvPr>
        </p:nvSpPr>
        <p:spPr>
          <a:xfrm>
            <a:off x="1257300" y="2738438"/>
            <a:ext cx="15773400" cy="6527007"/>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FCD057CD-E9BB-DF47-A0D8-6AA9D0C709EE}"/>
              </a:ext>
            </a:extLst>
          </p:cNvPr>
          <p:cNvSpPr>
            <a:spLocks noGrp="1"/>
          </p:cNvSpPr>
          <p:nvPr>
            <p:ph type="dt" sz="half" idx="2"/>
          </p:nvPr>
        </p:nvSpPr>
        <p:spPr>
          <a:xfrm>
            <a:off x="1257300" y="9534526"/>
            <a:ext cx="4114800" cy="547688"/>
          </a:xfrm>
          <a:prstGeom prst="rect">
            <a:avLst/>
          </a:prstGeom>
        </p:spPr>
        <p:txBody>
          <a:bodyPr vert="horz" lIns="91440" tIns="45720" rIns="91440" bIns="45720" rtlCol="0" anchor="ctr"/>
          <a:lstStyle>
            <a:lvl1pPr algn="l">
              <a:defRPr sz="1800">
                <a:solidFill>
                  <a:schemeClr val="tx1">
                    <a:tint val="75000"/>
                  </a:schemeClr>
                </a:solidFill>
              </a:defRPr>
            </a:lvl1pPr>
          </a:lstStyle>
          <a:p>
            <a:fld id="{1D8BD707-D9CF-40AE-B4C6-C98DA3205C09}" type="datetimeFigureOut">
              <a:rPr lang="en-US" smtClean="0"/>
              <a:pPr/>
              <a:t>10/27/2023</a:t>
            </a:fld>
            <a:endParaRPr lang="en-US"/>
          </a:p>
        </p:txBody>
      </p:sp>
      <p:sp>
        <p:nvSpPr>
          <p:cNvPr id="5" name="Marcador de pie de página 4">
            <a:extLst>
              <a:ext uri="{FF2B5EF4-FFF2-40B4-BE49-F238E27FC236}">
                <a16:creationId xmlns:a16="http://schemas.microsoft.com/office/drawing/2014/main" id="{5BCA1332-EDA8-8F41-A972-1BBA9F0D00AE}"/>
              </a:ext>
            </a:extLst>
          </p:cNvPr>
          <p:cNvSpPr>
            <a:spLocks noGrp="1"/>
          </p:cNvSpPr>
          <p:nvPr>
            <p:ph type="ftr" sz="quarter" idx="3"/>
          </p:nvPr>
        </p:nvSpPr>
        <p:spPr>
          <a:xfrm>
            <a:off x="6057900" y="9534526"/>
            <a:ext cx="6172200" cy="547688"/>
          </a:xfrm>
          <a:prstGeom prst="rect">
            <a:avLst/>
          </a:prstGeom>
        </p:spPr>
        <p:txBody>
          <a:bodyPr vert="horz" lIns="91440" tIns="45720" rIns="91440" bIns="45720" rtlCol="0" anchor="ctr"/>
          <a:lstStyle>
            <a:lvl1pPr algn="ctr">
              <a:defRPr sz="1800">
                <a:solidFill>
                  <a:schemeClr val="tx1">
                    <a:tint val="75000"/>
                  </a:schemeClr>
                </a:solidFill>
              </a:defRPr>
            </a:lvl1pPr>
          </a:lstStyle>
          <a:p>
            <a:endParaRPr lang="en-US"/>
          </a:p>
        </p:txBody>
      </p:sp>
      <p:sp>
        <p:nvSpPr>
          <p:cNvPr id="6" name="Marcador de número de diapositiva 5">
            <a:extLst>
              <a:ext uri="{FF2B5EF4-FFF2-40B4-BE49-F238E27FC236}">
                <a16:creationId xmlns:a16="http://schemas.microsoft.com/office/drawing/2014/main" id="{25448080-B880-674F-9939-D227F214B00C}"/>
              </a:ext>
            </a:extLst>
          </p:cNvPr>
          <p:cNvSpPr>
            <a:spLocks noGrp="1"/>
          </p:cNvSpPr>
          <p:nvPr>
            <p:ph type="sldNum" sz="quarter" idx="4"/>
          </p:nvPr>
        </p:nvSpPr>
        <p:spPr>
          <a:xfrm>
            <a:off x="12915900" y="9534526"/>
            <a:ext cx="4114800" cy="547688"/>
          </a:xfrm>
          <a:prstGeom prst="rect">
            <a:avLst/>
          </a:prstGeom>
        </p:spPr>
        <p:txBody>
          <a:bodyPr vert="horz" lIns="91440" tIns="45720" rIns="91440" bIns="45720" rtlCol="0" anchor="ctr"/>
          <a:lstStyle>
            <a:lvl1pPr algn="r">
              <a:defRPr sz="1800">
                <a:solidFill>
                  <a:schemeClr val="tx1">
                    <a:tint val="75000"/>
                  </a:schemeClr>
                </a:solidFill>
              </a:defRPr>
            </a:lvl1pPr>
          </a:lstStyle>
          <a:p>
            <a:fld id="{B6F15528-21DE-4FAA-801E-634DDDAF4B2B}" type="slidenum">
              <a:rPr lang="en-US" smtClean="0"/>
              <a:pPr/>
              <a:t>‹Nº›</a:t>
            </a:fld>
            <a:endParaRPr lang="en-US"/>
          </a:p>
        </p:txBody>
      </p:sp>
    </p:spTree>
    <p:extLst>
      <p:ext uri="{BB962C8B-B14F-4D97-AF65-F5344CB8AC3E}">
        <p14:creationId xmlns:p14="http://schemas.microsoft.com/office/powerpoint/2010/main" val="3549005527"/>
      </p:ext>
    </p:extLst>
  </p:cSld>
  <p:clrMap bg1="lt1" tx1="dk1" bg2="lt2" tx2="dk2" accent1="accent1" accent2="accent2" accent3="accent3" accent4="accent4" accent5="accent5" accent6="accent6" hlink="hlink" folHlink="folHlink"/>
  <p:sldLayoutIdLst>
    <p:sldLayoutId id="2147483663" r:id="rId1"/>
    <p:sldLayoutId id="2147483665" r:id="rId2"/>
    <p:sldLayoutId id="2147483666" r:id="rId3"/>
    <p:sldLayoutId id="2147483673" r:id="rId4"/>
    <p:sldLayoutId id="2147483667" r:id="rId5"/>
    <p:sldLayoutId id="2147483668" r:id="rId6"/>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s-CO"/>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2" Type="http://schemas.openxmlformats.org/officeDocument/2006/relationships/hyperlink" Target="https://agenciadetierras.sharepoint.com/:x:/r/sites/antintranet/sistema-integrado-de-gestion/procesos-apoyo/_layouts/15/Doc.aspx?sourcedoc=%7BCB0A4823-7DEF-4DA2-B70A-0ECB52B9CBC1%7D&amp;file=ADQBS-F-022%20INFORME%20DE%20SEGUIMIENTO%20A%20LA%20SUPERVISION%20DE%20CONTRATOS%20Y%20O%20CONVENIOS%20PERSONA%20JURIDICA.xlsx&amp;_DSL=1&amp;action=default&amp;mobileredirect=true"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agenciadetierras.sharepoint.com/sites/antintranet/sistema-integrado-de-gestion/procesos-apoyo/Manual%20%20Adquisicin%20de%20Bienes%20y%20Servicios/ADQBS-M-002%20MANUAL%20DE%20SUPERVISI%C3%93N%20E%20INTERVENTOR%C3%8DA%20DE%20CONTRATOS%20Y%20CONVENIOS%20V5.pdf?CT=1677514161729&amp;OR=OWA-NT&amp;CID=ea27fe14-09a2-78e0-9a05-711b36d92e3f" TargetMode="External"/><Relationship Id="rId2" Type="http://schemas.openxmlformats.org/officeDocument/2006/relationships/hyperlink" Target="https://forms.office.com/r/wrLvf1u3r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494E70-BC35-6EB0-CB39-4A00AE4DF5C5}"/>
              </a:ext>
            </a:extLst>
          </p:cNvPr>
          <p:cNvSpPr>
            <a:spLocks noGrp="1"/>
          </p:cNvSpPr>
          <p:nvPr>
            <p:ph type="title"/>
          </p:nvPr>
        </p:nvSpPr>
        <p:spPr>
          <a:xfrm>
            <a:off x="1247774" y="2564608"/>
            <a:ext cx="16202025" cy="4279106"/>
          </a:xfrm>
        </p:spPr>
        <p:txBody>
          <a:bodyPr>
            <a:normAutofit/>
          </a:bodyPr>
          <a:lstStyle/>
          <a:p>
            <a:pPr algn="ctr"/>
            <a:r>
              <a:rPr lang="es-MX" sz="6600" dirty="0">
                <a:solidFill>
                  <a:srgbClr val="70B444"/>
                </a:solidFill>
                <a:latin typeface="Montserrat" panose="020B0604020202020204" pitchFamily="2" charset="0"/>
              </a:rPr>
              <a:t>Socialización Manual de Supervisores </a:t>
            </a:r>
            <a:endParaRPr lang="es-CO" sz="6600" dirty="0">
              <a:solidFill>
                <a:srgbClr val="70B444"/>
              </a:solidFill>
              <a:latin typeface="Montserrat" panose="020B0604020202020204" pitchFamily="2" charset="0"/>
            </a:endParaRPr>
          </a:p>
        </p:txBody>
      </p:sp>
      <p:sp>
        <p:nvSpPr>
          <p:cNvPr id="3" name="Marcador de texto 2">
            <a:extLst>
              <a:ext uri="{FF2B5EF4-FFF2-40B4-BE49-F238E27FC236}">
                <a16:creationId xmlns:a16="http://schemas.microsoft.com/office/drawing/2014/main" id="{761B07B3-41F7-EE94-C901-55ED679286DA}"/>
              </a:ext>
            </a:extLst>
          </p:cNvPr>
          <p:cNvSpPr>
            <a:spLocks noGrp="1"/>
          </p:cNvSpPr>
          <p:nvPr>
            <p:ph type="body" idx="1"/>
          </p:nvPr>
        </p:nvSpPr>
        <p:spPr/>
        <p:txBody>
          <a:bodyPr/>
          <a:lstStyle/>
          <a:p>
            <a:pPr algn="ctr"/>
            <a:r>
              <a:rPr lang="es-MX" dirty="0">
                <a:solidFill>
                  <a:schemeClr val="bg1">
                    <a:lumMod val="50000"/>
                  </a:schemeClr>
                </a:solidFill>
                <a:latin typeface="Montserrat" panose="020B0604020202020204" pitchFamily="2" charset="0"/>
              </a:rPr>
              <a:t>Secretaría General – Coordinación para la Gestión Contractual</a:t>
            </a:r>
          </a:p>
          <a:p>
            <a:pPr algn="ctr"/>
            <a:r>
              <a:rPr lang="es-MX" sz="2800" dirty="0">
                <a:solidFill>
                  <a:schemeClr val="bg1">
                    <a:lumMod val="50000"/>
                  </a:schemeClr>
                </a:solidFill>
                <a:latin typeface="Montserrat" panose="020B0604020202020204" pitchFamily="2" charset="0"/>
              </a:rPr>
              <a:t>Febrero 2023</a:t>
            </a:r>
            <a:endParaRPr lang="es-CO" sz="2800" dirty="0">
              <a:solidFill>
                <a:schemeClr val="bg1">
                  <a:lumMod val="50000"/>
                </a:schemeClr>
              </a:solidFill>
              <a:latin typeface="Montserrat" panose="020B0604020202020204" pitchFamily="2" charset="0"/>
            </a:endParaRPr>
          </a:p>
        </p:txBody>
      </p:sp>
    </p:spTree>
    <p:extLst>
      <p:ext uri="{BB962C8B-B14F-4D97-AF65-F5344CB8AC3E}">
        <p14:creationId xmlns:p14="http://schemas.microsoft.com/office/powerpoint/2010/main" val="3666799986"/>
      </p:ext>
    </p:extLst>
  </p:cSld>
  <p:clrMapOvr>
    <a:masterClrMapping/>
  </p:clrMapOvr>
  <mc:AlternateContent xmlns:mc="http://schemas.openxmlformats.org/markup-compatibility/2006" xmlns:p14="http://schemas.microsoft.com/office/powerpoint/2010/main">
    <mc:Choice Requires="p14">
      <p:transition spd="slow" p14:dur="2000" advTm="6000"/>
    </mc:Choice>
    <mc:Fallback xmlns="">
      <p:transition spd="slow" advTm="6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3C6E488-8221-45A9-2CAB-15FF7B172B38}"/>
              </a:ext>
            </a:extLst>
          </p:cNvPr>
          <p:cNvSpPr>
            <a:spLocks noGrp="1"/>
          </p:cNvSpPr>
          <p:nvPr>
            <p:ph type="title"/>
          </p:nvPr>
        </p:nvSpPr>
        <p:spPr>
          <a:xfrm>
            <a:off x="4114800" y="0"/>
            <a:ext cx="13335000" cy="1988345"/>
          </a:xfrm>
        </p:spPr>
        <p:txBody>
          <a:bodyPr>
            <a:normAutofit/>
          </a:bodyPr>
          <a:lstStyle/>
          <a:p>
            <a:pPr algn="ctr"/>
            <a:r>
              <a:rPr lang="es-MX" sz="3200" dirty="0">
                <a:solidFill>
                  <a:srgbClr val="70B444"/>
                </a:solidFill>
                <a:latin typeface="Montserrat" panose="020B0604020202020204" pitchFamily="2" charset="0"/>
              </a:rPr>
              <a:t>Aspectos a tener en cuenta durante la etapa post contractual</a:t>
            </a:r>
            <a:br>
              <a:rPr lang="es-MX" sz="3200" dirty="0">
                <a:solidFill>
                  <a:srgbClr val="70B444"/>
                </a:solidFill>
                <a:latin typeface="Montserrat" panose="020B0604020202020204" pitchFamily="2" charset="0"/>
              </a:rPr>
            </a:br>
            <a:endParaRPr lang="es-MX" sz="3200" dirty="0">
              <a:solidFill>
                <a:srgbClr val="70B444"/>
              </a:solidFill>
              <a:latin typeface="Montserrat" panose="020B0604020202020204" pitchFamily="2" charset="0"/>
            </a:endParaRPr>
          </a:p>
        </p:txBody>
      </p:sp>
      <p:sp>
        <p:nvSpPr>
          <p:cNvPr id="4" name="Marcador de contenido 2">
            <a:extLst>
              <a:ext uri="{FF2B5EF4-FFF2-40B4-BE49-F238E27FC236}">
                <a16:creationId xmlns:a16="http://schemas.microsoft.com/office/drawing/2014/main" id="{6A42B8C6-C6FD-2A65-8489-73CE8E303DE9}"/>
              </a:ext>
            </a:extLst>
          </p:cNvPr>
          <p:cNvSpPr txBox="1">
            <a:spLocks/>
          </p:cNvSpPr>
          <p:nvPr/>
        </p:nvSpPr>
        <p:spPr>
          <a:xfrm>
            <a:off x="3333750" y="3009900"/>
            <a:ext cx="11620500" cy="2874600"/>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r>
              <a:rPr lang="es-MX" sz="2800" b="1" dirty="0">
                <a:solidFill>
                  <a:schemeClr val="accent6">
                    <a:lumMod val="75000"/>
                  </a:schemeClr>
                </a:solidFill>
                <a:latin typeface="Monserrat"/>
              </a:rPr>
              <a:t>¿Sobre que versa el acta de liquidación?</a:t>
            </a:r>
          </a:p>
          <a:p>
            <a:pPr algn="just"/>
            <a:endParaRPr lang="es-MX" sz="2800" b="1" dirty="0">
              <a:solidFill>
                <a:schemeClr val="accent6">
                  <a:lumMod val="75000"/>
                </a:schemeClr>
              </a:solidFill>
              <a:latin typeface="Monserrat"/>
            </a:endParaRPr>
          </a:p>
          <a:p>
            <a:pPr marL="342900" indent="-342900" algn="just">
              <a:buFont typeface="Arial" panose="020B0604020202020204" pitchFamily="34" charset="0"/>
              <a:buChar char="•"/>
            </a:pPr>
            <a:r>
              <a:rPr lang="es-MX" sz="2800" dirty="0">
                <a:latin typeface="Monserrat"/>
              </a:rPr>
              <a:t>El estado en el cual quedaron las obligaciones que surgieron de la ejecución; </a:t>
            </a:r>
          </a:p>
          <a:p>
            <a:pPr marL="342900" indent="-342900" algn="just">
              <a:buFont typeface="Arial" panose="020B0604020202020204" pitchFamily="34" charset="0"/>
              <a:buChar char="•"/>
            </a:pPr>
            <a:r>
              <a:rPr lang="es-MX" sz="2800" dirty="0">
                <a:latin typeface="Monserrat"/>
              </a:rPr>
              <a:t>Los ajustes, revisiones y reconocimientos a que haya lugar, según lo ejecutado y lo pagado; y excepcionalmente, </a:t>
            </a:r>
          </a:p>
          <a:p>
            <a:pPr marL="342900" indent="-342900" algn="just">
              <a:buFont typeface="Arial" panose="020B0604020202020204" pitchFamily="34" charset="0"/>
              <a:buChar char="•"/>
            </a:pPr>
            <a:r>
              <a:rPr lang="es-MX" sz="2800" dirty="0">
                <a:latin typeface="Monserrat"/>
              </a:rPr>
              <a:t>Los acuerdos, conciliaciones y transacciones a las cuales llegaren las partes para poner fin a las divergencias presentadas y poder declararse mutuamente a paz y salvo. </a:t>
            </a:r>
          </a:p>
          <a:p>
            <a:pPr algn="just"/>
            <a:endParaRPr lang="es-MX" sz="2800" dirty="0">
              <a:latin typeface="Monserrat"/>
            </a:endParaRPr>
          </a:p>
        </p:txBody>
      </p:sp>
    </p:spTree>
    <p:extLst>
      <p:ext uri="{BB962C8B-B14F-4D97-AF65-F5344CB8AC3E}">
        <p14:creationId xmlns:p14="http://schemas.microsoft.com/office/powerpoint/2010/main" val="16420280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3C6E488-8221-45A9-2CAB-15FF7B172B38}"/>
              </a:ext>
            </a:extLst>
          </p:cNvPr>
          <p:cNvSpPr>
            <a:spLocks noGrp="1"/>
          </p:cNvSpPr>
          <p:nvPr>
            <p:ph type="title"/>
          </p:nvPr>
        </p:nvSpPr>
        <p:spPr>
          <a:xfrm>
            <a:off x="4114800" y="0"/>
            <a:ext cx="13335000" cy="1988345"/>
          </a:xfrm>
        </p:spPr>
        <p:txBody>
          <a:bodyPr>
            <a:normAutofit/>
          </a:bodyPr>
          <a:lstStyle/>
          <a:p>
            <a:pPr algn="ctr"/>
            <a:r>
              <a:rPr lang="es-MX" sz="3200" dirty="0">
                <a:solidFill>
                  <a:srgbClr val="70B444"/>
                </a:solidFill>
                <a:latin typeface="Montserrat" panose="020B0604020202020204" pitchFamily="2" charset="0"/>
              </a:rPr>
              <a:t>Aspectos a tener en cuenta durante la etapa post contractual</a:t>
            </a:r>
            <a:br>
              <a:rPr lang="es-MX" sz="3200" dirty="0">
                <a:solidFill>
                  <a:srgbClr val="70B444"/>
                </a:solidFill>
                <a:latin typeface="Montserrat" panose="020B0604020202020204" pitchFamily="2" charset="0"/>
              </a:rPr>
            </a:br>
            <a:endParaRPr lang="es-MX" sz="3200" dirty="0">
              <a:solidFill>
                <a:srgbClr val="70B444"/>
              </a:solidFill>
              <a:latin typeface="Montserrat" panose="020B0604020202020204" pitchFamily="2" charset="0"/>
            </a:endParaRPr>
          </a:p>
        </p:txBody>
      </p:sp>
      <p:graphicFrame>
        <p:nvGraphicFramePr>
          <p:cNvPr id="3" name="Diagrama 2">
            <a:extLst>
              <a:ext uri="{FF2B5EF4-FFF2-40B4-BE49-F238E27FC236}">
                <a16:creationId xmlns:a16="http://schemas.microsoft.com/office/drawing/2014/main" id="{C31C432A-EBD3-279B-2E8B-0D135CDECD6C}"/>
              </a:ext>
            </a:extLst>
          </p:cNvPr>
          <p:cNvGraphicFramePr/>
          <p:nvPr>
            <p:extLst>
              <p:ext uri="{D42A27DB-BD31-4B8C-83A1-F6EECF244321}">
                <p14:modId xmlns:p14="http://schemas.microsoft.com/office/powerpoint/2010/main" val="932325681"/>
              </p:ext>
            </p:extLst>
          </p:nvPr>
        </p:nvGraphicFramePr>
        <p:xfrm>
          <a:off x="457200" y="1562100"/>
          <a:ext cx="16611600" cy="7772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a:extLst>
              <a:ext uri="{FF2B5EF4-FFF2-40B4-BE49-F238E27FC236}">
                <a16:creationId xmlns:a16="http://schemas.microsoft.com/office/drawing/2014/main" id="{A58B6B2F-152D-97A5-C49A-D805357D60EE}"/>
              </a:ext>
            </a:extLst>
          </p:cNvPr>
          <p:cNvSpPr txBox="1"/>
          <p:nvPr/>
        </p:nvSpPr>
        <p:spPr>
          <a:xfrm>
            <a:off x="914400" y="3027225"/>
            <a:ext cx="5715000" cy="523220"/>
          </a:xfrm>
          <a:prstGeom prst="rect">
            <a:avLst/>
          </a:prstGeom>
          <a:noFill/>
        </p:spPr>
        <p:txBody>
          <a:bodyPr wrap="square">
            <a:spAutoFit/>
          </a:bodyPr>
          <a:lstStyle/>
          <a:p>
            <a:pPr algn="just"/>
            <a:r>
              <a:rPr lang="es-MX" sz="2800" b="1" u="sng" dirty="0">
                <a:solidFill>
                  <a:schemeClr val="accent6">
                    <a:lumMod val="75000"/>
                  </a:schemeClr>
                </a:solidFill>
                <a:latin typeface="Monserrat"/>
              </a:rPr>
              <a:t>¿Qué tipos de liquidación existen?</a:t>
            </a:r>
          </a:p>
        </p:txBody>
      </p:sp>
    </p:spTree>
    <p:extLst>
      <p:ext uri="{BB962C8B-B14F-4D97-AF65-F5344CB8AC3E}">
        <p14:creationId xmlns:p14="http://schemas.microsoft.com/office/powerpoint/2010/main" val="40859316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a:extLst>
              <a:ext uri="{FF2B5EF4-FFF2-40B4-BE49-F238E27FC236}">
                <a16:creationId xmlns:a16="http://schemas.microsoft.com/office/drawing/2014/main" id="{AC737D4B-695E-D774-6F16-09DD16463E1C}"/>
              </a:ext>
            </a:extLst>
          </p:cNvPr>
          <p:cNvSpPr txBox="1"/>
          <p:nvPr/>
        </p:nvSpPr>
        <p:spPr>
          <a:xfrm>
            <a:off x="4483678" y="5448300"/>
            <a:ext cx="9320644" cy="830997"/>
          </a:xfrm>
          <a:prstGeom prst="rect">
            <a:avLst/>
          </a:prstGeom>
          <a:noFill/>
        </p:spPr>
        <p:txBody>
          <a:bodyPr wrap="square">
            <a:spAutoFit/>
          </a:bodyPr>
          <a:lstStyle/>
          <a:p>
            <a:pPr marL="457200" indent="-457200" algn="ctr">
              <a:spcBef>
                <a:spcPts val="0"/>
              </a:spcBef>
              <a:buFont typeface="Wingdings" panose="05000000000000000000" pitchFamily="2" charset="2"/>
              <a:buChar char="ü"/>
            </a:pPr>
            <a:r>
              <a:rPr lang="es-MX" sz="2400" dirty="0">
                <a:latin typeface="Monserrat"/>
                <a:hlinkClick r:id="rId2"/>
              </a:rPr>
              <a:t>Informe de seguimiento a la supervisión de contratos y/o convenios (Persona jurídica)</a:t>
            </a:r>
            <a:endParaRPr lang="es-MX" sz="2400" dirty="0">
              <a:latin typeface="Monserrat"/>
            </a:endParaRPr>
          </a:p>
        </p:txBody>
      </p:sp>
      <p:sp>
        <p:nvSpPr>
          <p:cNvPr id="2" name="Marcador de texto 2">
            <a:extLst>
              <a:ext uri="{FF2B5EF4-FFF2-40B4-BE49-F238E27FC236}">
                <a16:creationId xmlns:a16="http://schemas.microsoft.com/office/drawing/2014/main" id="{A96F8171-0B7C-BDCB-6478-32725489D101}"/>
              </a:ext>
            </a:extLst>
          </p:cNvPr>
          <p:cNvSpPr txBox="1">
            <a:spLocks/>
          </p:cNvSpPr>
          <p:nvPr/>
        </p:nvSpPr>
        <p:spPr>
          <a:xfrm>
            <a:off x="2286000" y="2857500"/>
            <a:ext cx="13716000" cy="5595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s-MX" sz="4000" dirty="0">
                <a:solidFill>
                  <a:schemeClr val="accent6"/>
                </a:solidFill>
                <a:latin typeface="Monserrat"/>
              </a:rPr>
              <a:t>El formato informe seguimiento debe ser debidamente diligenciado por los supervisores, en cumplimiento del Plan de Mejoramiento - Contraloría General de </a:t>
            </a:r>
            <a:r>
              <a:rPr lang="es-MX" sz="4000">
                <a:solidFill>
                  <a:schemeClr val="accent6"/>
                </a:solidFill>
                <a:latin typeface="Monserrat"/>
              </a:rPr>
              <a:t>la República.</a:t>
            </a:r>
            <a:endParaRPr lang="es-ES" sz="4000" dirty="0">
              <a:solidFill>
                <a:schemeClr val="accent6"/>
              </a:solidFill>
              <a:latin typeface="Monserrat"/>
            </a:endParaRPr>
          </a:p>
        </p:txBody>
      </p:sp>
    </p:spTree>
    <p:extLst>
      <p:ext uri="{BB962C8B-B14F-4D97-AF65-F5344CB8AC3E}">
        <p14:creationId xmlns:p14="http://schemas.microsoft.com/office/powerpoint/2010/main" val="11778094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a:extLst>
              <a:ext uri="{FF2B5EF4-FFF2-40B4-BE49-F238E27FC236}">
                <a16:creationId xmlns:a16="http://schemas.microsoft.com/office/drawing/2014/main" id="{AC737D4B-695E-D774-6F16-09DD16463E1C}"/>
              </a:ext>
            </a:extLst>
          </p:cNvPr>
          <p:cNvSpPr txBox="1"/>
          <p:nvPr/>
        </p:nvSpPr>
        <p:spPr>
          <a:xfrm>
            <a:off x="7696200" y="4445793"/>
            <a:ext cx="9320644" cy="830997"/>
          </a:xfrm>
          <a:prstGeom prst="rect">
            <a:avLst/>
          </a:prstGeom>
          <a:noFill/>
        </p:spPr>
        <p:txBody>
          <a:bodyPr wrap="square">
            <a:spAutoFit/>
          </a:bodyPr>
          <a:lstStyle/>
          <a:p>
            <a:pPr marL="457200" indent="-457200" algn="just">
              <a:spcBef>
                <a:spcPts val="0"/>
              </a:spcBef>
              <a:buFont typeface="Wingdings" panose="05000000000000000000" pitchFamily="2" charset="2"/>
              <a:buChar char="ü"/>
            </a:pPr>
            <a:r>
              <a:rPr lang="es-MX" sz="2400" dirty="0">
                <a:latin typeface="Monserrat"/>
                <a:hlinkClick r:id="rId2"/>
              </a:rPr>
              <a:t>Asistencia</a:t>
            </a:r>
            <a:endParaRPr lang="es-MX" sz="2400" dirty="0">
              <a:latin typeface="Monserrat"/>
            </a:endParaRPr>
          </a:p>
          <a:p>
            <a:pPr marL="457200" indent="-457200" algn="just">
              <a:spcBef>
                <a:spcPts val="0"/>
              </a:spcBef>
              <a:buFont typeface="Wingdings" panose="05000000000000000000" pitchFamily="2" charset="2"/>
              <a:buChar char="ü"/>
            </a:pPr>
            <a:r>
              <a:rPr lang="es-MX" sz="2400" dirty="0">
                <a:latin typeface="Monserrat"/>
                <a:hlinkClick r:id="rId3"/>
              </a:rPr>
              <a:t>Manual de supervisión</a:t>
            </a:r>
            <a:endParaRPr lang="es-MX" sz="2400" dirty="0">
              <a:latin typeface="Monserrat"/>
            </a:endParaRPr>
          </a:p>
        </p:txBody>
      </p:sp>
      <p:sp>
        <p:nvSpPr>
          <p:cNvPr id="2" name="Marcador de texto 2">
            <a:extLst>
              <a:ext uri="{FF2B5EF4-FFF2-40B4-BE49-F238E27FC236}">
                <a16:creationId xmlns:a16="http://schemas.microsoft.com/office/drawing/2014/main" id="{A96F8171-0B7C-BDCB-6478-32725489D101}"/>
              </a:ext>
            </a:extLst>
          </p:cNvPr>
          <p:cNvSpPr txBox="1">
            <a:spLocks/>
          </p:cNvSpPr>
          <p:nvPr/>
        </p:nvSpPr>
        <p:spPr>
          <a:xfrm>
            <a:off x="315184" y="4581521"/>
            <a:ext cx="6279926" cy="5595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s-MX" sz="4000" dirty="0">
                <a:solidFill>
                  <a:schemeClr val="accent6"/>
                </a:solidFill>
                <a:latin typeface="Monserrat"/>
              </a:rPr>
              <a:t>Validación de lectura</a:t>
            </a:r>
            <a:endParaRPr lang="es-ES" sz="4000" dirty="0">
              <a:solidFill>
                <a:schemeClr val="accent6"/>
              </a:solidFill>
              <a:latin typeface="Monserrat"/>
            </a:endParaRPr>
          </a:p>
        </p:txBody>
      </p:sp>
    </p:spTree>
    <p:extLst>
      <p:ext uri="{BB962C8B-B14F-4D97-AF65-F5344CB8AC3E}">
        <p14:creationId xmlns:p14="http://schemas.microsoft.com/office/powerpoint/2010/main" val="3108477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277694" y="8255174"/>
            <a:ext cx="11732612" cy="1195490"/>
          </a:xfrm>
          <a:prstGeom prst="rect">
            <a:avLst/>
          </a:prstGeom>
        </p:spPr>
        <p:txBody>
          <a:bodyPr lIns="0" tIns="0" rIns="0" bIns="0" rtlCol="0" anchor="t">
            <a:spAutoFit/>
          </a:bodyPr>
          <a:lstStyle/>
          <a:p>
            <a:pPr algn="ctr">
              <a:lnSpc>
                <a:spcPts val="9000"/>
              </a:lnSpc>
            </a:pPr>
            <a:r>
              <a:rPr lang="en-US" sz="9000" b="1" dirty="0">
                <a:solidFill>
                  <a:schemeClr val="accent6"/>
                </a:solidFill>
                <a:latin typeface="Montserrat" panose="00000500000000000000" pitchFamily="2" charset="0"/>
              </a:rPr>
              <a:t>Gracias</a:t>
            </a:r>
          </a:p>
        </p:txBody>
      </p:sp>
      <p:grpSp>
        <p:nvGrpSpPr>
          <p:cNvPr id="11" name="Group 11"/>
          <p:cNvGrpSpPr>
            <a:grpSpLocks noChangeAspect="1"/>
          </p:cNvGrpSpPr>
          <p:nvPr/>
        </p:nvGrpSpPr>
        <p:grpSpPr>
          <a:xfrm>
            <a:off x="5494323" y="737709"/>
            <a:ext cx="7299354" cy="6926651"/>
            <a:chOff x="0" y="0"/>
            <a:chExt cx="2636520" cy="2501900"/>
          </a:xfrm>
        </p:grpSpPr>
        <p:sp>
          <p:nvSpPr>
            <p:cNvPr id="12" name="Freeform 12"/>
            <p:cNvSpPr/>
            <p:nvPr/>
          </p:nvSpPr>
          <p:spPr>
            <a:xfrm>
              <a:off x="-11430" y="-7620"/>
              <a:ext cx="2694940" cy="2532380"/>
            </a:xfrm>
            <a:custGeom>
              <a:avLst/>
              <a:gdLst/>
              <a:ahLst/>
              <a:cxnLst/>
              <a:rect l="l" t="t" r="r" b="b"/>
              <a:pathLst>
                <a:path w="2694940" h="2532380">
                  <a:moveTo>
                    <a:pt x="2463800" y="756920"/>
                  </a:moveTo>
                  <a:cubicBezTo>
                    <a:pt x="2354580" y="509270"/>
                    <a:pt x="2200910" y="260350"/>
                    <a:pt x="1951990" y="132080"/>
                  </a:cubicBezTo>
                  <a:cubicBezTo>
                    <a:pt x="1929130" y="120650"/>
                    <a:pt x="1905000" y="109220"/>
                    <a:pt x="1880870" y="100330"/>
                  </a:cubicBezTo>
                  <a:cubicBezTo>
                    <a:pt x="1762760" y="48260"/>
                    <a:pt x="1638300" y="20320"/>
                    <a:pt x="1510030" y="15240"/>
                  </a:cubicBezTo>
                  <a:cubicBezTo>
                    <a:pt x="1492250" y="12700"/>
                    <a:pt x="1473200" y="10160"/>
                    <a:pt x="1454150" y="8890"/>
                  </a:cubicBezTo>
                  <a:cubicBezTo>
                    <a:pt x="1332230" y="0"/>
                    <a:pt x="1221740" y="25400"/>
                    <a:pt x="1120140" y="72390"/>
                  </a:cubicBezTo>
                  <a:cubicBezTo>
                    <a:pt x="934720" y="129540"/>
                    <a:pt x="754380" y="220980"/>
                    <a:pt x="601980" y="334010"/>
                  </a:cubicBezTo>
                  <a:cubicBezTo>
                    <a:pt x="402590" y="483870"/>
                    <a:pt x="237490" y="676910"/>
                    <a:pt x="138430" y="908050"/>
                  </a:cubicBezTo>
                  <a:cubicBezTo>
                    <a:pt x="80010" y="1043940"/>
                    <a:pt x="46990" y="1186180"/>
                    <a:pt x="29210" y="1333500"/>
                  </a:cubicBezTo>
                  <a:cubicBezTo>
                    <a:pt x="10160" y="1485900"/>
                    <a:pt x="0" y="1645920"/>
                    <a:pt x="33020" y="1795780"/>
                  </a:cubicBezTo>
                  <a:cubicBezTo>
                    <a:pt x="91440" y="2057400"/>
                    <a:pt x="307340" y="2265680"/>
                    <a:pt x="542290" y="2378710"/>
                  </a:cubicBezTo>
                  <a:cubicBezTo>
                    <a:pt x="788670" y="2496820"/>
                    <a:pt x="1064260" y="2532380"/>
                    <a:pt x="1333500" y="2496820"/>
                  </a:cubicBezTo>
                  <a:cubicBezTo>
                    <a:pt x="1619250" y="2458720"/>
                    <a:pt x="1891030" y="2345690"/>
                    <a:pt x="2134870" y="2193290"/>
                  </a:cubicBezTo>
                  <a:cubicBezTo>
                    <a:pt x="2354580" y="2056130"/>
                    <a:pt x="2566670" y="1870710"/>
                    <a:pt x="2627630" y="1607820"/>
                  </a:cubicBezTo>
                  <a:cubicBezTo>
                    <a:pt x="2694940" y="1314450"/>
                    <a:pt x="2579370" y="1021080"/>
                    <a:pt x="2463800" y="756920"/>
                  </a:cubicBezTo>
                  <a:close/>
                </a:path>
              </a:pathLst>
            </a:custGeom>
            <a:solidFill>
              <a:srgbClr val="70B444"/>
            </a:solidFill>
          </p:spPr>
          <p:txBody>
            <a:bodyPr/>
            <a:lstStyle/>
            <a:p>
              <a:endParaRPr lang="es-CO"/>
            </a:p>
          </p:txBody>
        </p:sp>
      </p:grpSp>
      <p:grpSp>
        <p:nvGrpSpPr>
          <p:cNvPr id="13" name="Group 13"/>
          <p:cNvGrpSpPr>
            <a:grpSpLocks noChangeAspect="1"/>
          </p:cNvGrpSpPr>
          <p:nvPr/>
        </p:nvGrpSpPr>
        <p:grpSpPr>
          <a:xfrm>
            <a:off x="5922924" y="1144426"/>
            <a:ext cx="6442152" cy="6113217"/>
            <a:chOff x="0" y="0"/>
            <a:chExt cx="2636520" cy="2501900"/>
          </a:xfrm>
        </p:grpSpPr>
        <p:sp>
          <p:nvSpPr>
            <p:cNvPr id="14" name="Freeform 14"/>
            <p:cNvSpPr/>
            <p:nvPr/>
          </p:nvSpPr>
          <p:spPr>
            <a:xfrm>
              <a:off x="-11430" y="-7620"/>
              <a:ext cx="2694940" cy="2532380"/>
            </a:xfrm>
            <a:custGeom>
              <a:avLst/>
              <a:gdLst/>
              <a:ahLst/>
              <a:cxnLst/>
              <a:rect l="l" t="t" r="r" b="b"/>
              <a:pathLst>
                <a:path w="2694940" h="2532380">
                  <a:moveTo>
                    <a:pt x="2463800" y="756920"/>
                  </a:moveTo>
                  <a:cubicBezTo>
                    <a:pt x="2354580" y="509270"/>
                    <a:pt x="2200910" y="260350"/>
                    <a:pt x="1951990" y="132080"/>
                  </a:cubicBezTo>
                  <a:cubicBezTo>
                    <a:pt x="1929130" y="120650"/>
                    <a:pt x="1905000" y="109220"/>
                    <a:pt x="1880870" y="100330"/>
                  </a:cubicBezTo>
                  <a:cubicBezTo>
                    <a:pt x="1762760" y="48260"/>
                    <a:pt x="1638300" y="20320"/>
                    <a:pt x="1510030" y="15240"/>
                  </a:cubicBezTo>
                  <a:cubicBezTo>
                    <a:pt x="1492250" y="12700"/>
                    <a:pt x="1473200" y="10160"/>
                    <a:pt x="1454150" y="8890"/>
                  </a:cubicBezTo>
                  <a:cubicBezTo>
                    <a:pt x="1332230" y="0"/>
                    <a:pt x="1221740" y="25400"/>
                    <a:pt x="1120140" y="72390"/>
                  </a:cubicBezTo>
                  <a:cubicBezTo>
                    <a:pt x="934720" y="129540"/>
                    <a:pt x="754380" y="220980"/>
                    <a:pt x="601980" y="334010"/>
                  </a:cubicBezTo>
                  <a:cubicBezTo>
                    <a:pt x="402590" y="483870"/>
                    <a:pt x="237490" y="676910"/>
                    <a:pt x="138430" y="908050"/>
                  </a:cubicBezTo>
                  <a:cubicBezTo>
                    <a:pt x="80010" y="1043940"/>
                    <a:pt x="46990" y="1186180"/>
                    <a:pt x="29210" y="1333500"/>
                  </a:cubicBezTo>
                  <a:cubicBezTo>
                    <a:pt x="10160" y="1485900"/>
                    <a:pt x="0" y="1645920"/>
                    <a:pt x="33020" y="1795780"/>
                  </a:cubicBezTo>
                  <a:cubicBezTo>
                    <a:pt x="91440" y="2057400"/>
                    <a:pt x="307340" y="2265680"/>
                    <a:pt x="542290" y="2378710"/>
                  </a:cubicBezTo>
                  <a:cubicBezTo>
                    <a:pt x="788670" y="2496820"/>
                    <a:pt x="1064260" y="2532380"/>
                    <a:pt x="1333500" y="2496820"/>
                  </a:cubicBezTo>
                  <a:cubicBezTo>
                    <a:pt x="1619250" y="2458720"/>
                    <a:pt x="1891030" y="2345690"/>
                    <a:pt x="2134870" y="2193290"/>
                  </a:cubicBezTo>
                  <a:cubicBezTo>
                    <a:pt x="2354580" y="2056130"/>
                    <a:pt x="2566670" y="1870710"/>
                    <a:pt x="2627630" y="1607820"/>
                  </a:cubicBezTo>
                  <a:cubicBezTo>
                    <a:pt x="2694940" y="1314450"/>
                    <a:pt x="2579370" y="1021080"/>
                    <a:pt x="2463800" y="756920"/>
                  </a:cubicBezTo>
                  <a:close/>
                </a:path>
              </a:pathLst>
            </a:custGeom>
            <a:blipFill>
              <a:blip r:embed="rId2"/>
              <a:stretch>
                <a:fillRect l="-11883" t="-19" r="-11871" b="-18"/>
              </a:stretch>
            </a:blipFill>
          </p:spPr>
          <p:txBody>
            <a:bodyPr/>
            <a:lstStyle/>
            <a:p>
              <a:endParaRPr lang="es-CO"/>
            </a:p>
          </p:txBody>
        </p:sp>
      </p:grpSp>
    </p:spTree>
    <p:extLst>
      <p:ext uri="{BB962C8B-B14F-4D97-AF65-F5344CB8AC3E}">
        <p14:creationId xmlns:p14="http://schemas.microsoft.com/office/powerpoint/2010/main" val="15677106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3C6E488-8221-45A9-2CAB-15FF7B172B38}"/>
              </a:ext>
            </a:extLst>
          </p:cNvPr>
          <p:cNvSpPr>
            <a:spLocks noGrp="1"/>
          </p:cNvSpPr>
          <p:nvPr>
            <p:ph type="title"/>
          </p:nvPr>
        </p:nvSpPr>
        <p:spPr>
          <a:xfrm>
            <a:off x="4114800" y="0"/>
            <a:ext cx="13335000" cy="1988345"/>
          </a:xfrm>
        </p:spPr>
        <p:txBody>
          <a:bodyPr>
            <a:normAutofit/>
          </a:bodyPr>
          <a:lstStyle/>
          <a:p>
            <a:pPr algn="ctr"/>
            <a:r>
              <a:rPr lang="es-MX" sz="3200" dirty="0">
                <a:solidFill>
                  <a:srgbClr val="70B444"/>
                </a:solidFill>
                <a:latin typeface="Montserrat" panose="020B0604020202020204" pitchFamily="2" charset="0"/>
              </a:rPr>
              <a:t>Socialización a quienes ejercen la supervisión de los contratos de la ANT</a:t>
            </a:r>
          </a:p>
        </p:txBody>
      </p:sp>
      <p:sp>
        <p:nvSpPr>
          <p:cNvPr id="4" name="Marcador de contenido 2">
            <a:extLst>
              <a:ext uri="{FF2B5EF4-FFF2-40B4-BE49-F238E27FC236}">
                <a16:creationId xmlns:a16="http://schemas.microsoft.com/office/drawing/2014/main" id="{6A42B8C6-C6FD-2A65-8489-73CE8E303DE9}"/>
              </a:ext>
            </a:extLst>
          </p:cNvPr>
          <p:cNvSpPr txBox="1">
            <a:spLocks/>
          </p:cNvSpPr>
          <p:nvPr/>
        </p:nvSpPr>
        <p:spPr>
          <a:xfrm>
            <a:off x="8382000" y="2857500"/>
            <a:ext cx="8077200" cy="5231210"/>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r>
              <a:rPr lang="es-CO" sz="2800" dirty="0">
                <a:latin typeface="Monserrat"/>
              </a:rPr>
              <a:t>La Coordinación para la Gestión Contractual GITGC de la Agencia Nacional de Tierras, da a conocer la presente herramienta, la cual se constituye como un elemento de consulta, orientado a precisar conceptos, ayudar en la toma de decisiones y dinamizar el ejercicio de los supervisores, en aspectos cotidianos de su labor.</a:t>
            </a:r>
          </a:p>
          <a:p>
            <a:pPr algn="just"/>
            <a:endParaRPr lang="es-CO" sz="2800" dirty="0">
              <a:latin typeface="Monserrat"/>
            </a:endParaRPr>
          </a:p>
          <a:p>
            <a:pPr algn="just"/>
            <a:r>
              <a:rPr lang="es-CO" sz="2800" dirty="0">
                <a:latin typeface="Monserrat"/>
              </a:rPr>
              <a:t>En ese mismo ejercicio y con el presente documento, se identifican tres (3) aspectos relevantes a desarrollar y que conducen a una asertiva toma de decisiones en el ejercicio de la supervisión</a:t>
            </a:r>
          </a:p>
        </p:txBody>
      </p:sp>
      <p:graphicFrame>
        <p:nvGraphicFramePr>
          <p:cNvPr id="9" name="Diagrama 8">
            <a:extLst>
              <a:ext uri="{FF2B5EF4-FFF2-40B4-BE49-F238E27FC236}">
                <a16:creationId xmlns:a16="http://schemas.microsoft.com/office/drawing/2014/main" id="{D8F96B54-98DA-634C-0BCB-09B04E2FC1D5}"/>
              </a:ext>
            </a:extLst>
          </p:cNvPr>
          <p:cNvGraphicFramePr/>
          <p:nvPr>
            <p:extLst>
              <p:ext uri="{D42A27DB-BD31-4B8C-83A1-F6EECF244321}">
                <p14:modId xmlns:p14="http://schemas.microsoft.com/office/powerpoint/2010/main" val="2659468672"/>
              </p:ext>
            </p:extLst>
          </p:nvPr>
        </p:nvGraphicFramePr>
        <p:xfrm>
          <a:off x="-2057400" y="2194323"/>
          <a:ext cx="13182600" cy="65575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4" name="Conector recto de flecha 13">
            <a:extLst>
              <a:ext uri="{FF2B5EF4-FFF2-40B4-BE49-F238E27FC236}">
                <a16:creationId xmlns:a16="http://schemas.microsoft.com/office/drawing/2014/main" id="{15C0B154-0D23-B393-AA16-61861261BC2B}"/>
              </a:ext>
            </a:extLst>
          </p:cNvPr>
          <p:cNvCxnSpPr>
            <a:cxnSpLocks/>
          </p:cNvCxnSpPr>
          <p:nvPr/>
        </p:nvCxnSpPr>
        <p:spPr>
          <a:xfrm flipH="1">
            <a:off x="5448300" y="9105900"/>
            <a:ext cx="5867400" cy="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ED5DE16C-E2B9-72FB-BD0C-E2FF1904730A}"/>
              </a:ext>
            </a:extLst>
          </p:cNvPr>
          <p:cNvCxnSpPr/>
          <p:nvPr/>
        </p:nvCxnSpPr>
        <p:spPr>
          <a:xfrm flipV="1">
            <a:off x="11315700" y="8088710"/>
            <a:ext cx="0" cy="101719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1576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8584" y="0"/>
            <a:ext cx="11329416" cy="10287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85532" y="836676"/>
            <a:ext cx="9876147" cy="8608780"/>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Marcador de texto 2">
            <a:extLst>
              <a:ext uri="{FF2B5EF4-FFF2-40B4-BE49-F238E27FC236}">
                <a16:creationId xmlns:a16="http://schemas.microsoft.com/office/drawing/2014/main" id="{4C20CC6E-BC80-31A5-CEA6-3BC9D49B22CB}"/>
              </a:ext>
            </a:extLst>
          </p:cNvPr>
          <p:cNvSpPr txBox="1">
            <a:spLocks/>
          </p:cNvSpPr>
          <p:nvPr/>
        </p:nvSpPr>
        <p:spPr>
          <a:xfrm>
            <a:off x="315184" y="4861294"/>
            <a:ext cx="6279926" cy="559543"/>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s-ES" sz="4000" dirty="0">
                <a:solidFill>
                  <a:schemeClr val="accent6"/>
                </a:solidFill>
                <a:latin typeface="Monserrat"/>
              </a:rPr>
              <a:t>Generalidades de la Supervisión</a:t>
            </a:r>
            <a:endParaRPr lang="es-ES" sz="3600" dirty="0">
              <a:solidFill>
                <a:schemeClr val="accent6"/>
              </a:solidFill>
              <a:latin typeface="Monserrat"/>
            </a:endParaRPr>
          </a:p>
        </p:txBody>
      </p:sp>
      <p:sp>
        <p:nvSpPr>
          <p:cNvPr id="9" name="CuadroTexto 8">
            <a:extLst>
              <a:ext uri="{FF2B5EF4-FFF2-40B4-BE49-F238E27FC236}">
                <a16:creationId xmlns:a16="http://schemas.microsoft.com/office/drawing/2014/main" id="{AC737D4B-695E-D774-6F16-09DD16463E1C}"/>
              </a:ext>
            </a:extLst>
          </p:cNvPr>
          <p:cNvSpPr txBox="1"/>
          <p:nvPr/>
        </p:nvSpPr>
        <p:spPr>
          <a:xfrm>
            <a:off x="7962970" y="2094077"/>
            <a:ext cx="9320644" cy="3046988"/>
          </a:xfrm>
          <a:prstGeom prst="rect">
            <a:avLst/>
          </a:prstGeom>
          <a:noFill/>
        </p:spPr>
        <p:txBody>
          <a:bodyPr wrap="square">
            <a:spAutoFit/>
          </a:bodyPr>
          <a:lstStyle/>
          <a:p>
            <a:pPr algn="just">
              <a:spcBef>
                <a:spcPts val="0"/>
              </a:spcBef>
            </a:pPr>
            <a:r>
              <a:rPr lang="es-CO" sz="2400" b="1" dirty="0">
                <a:solidFill>
                  <a:schemeClr val="accent6">
                    <a:lumMod val="75000"/>
                  </a:schemeClr>
                </a:solidFill>
                <a:latin typeface="Monserrat"/>
              </a:rPr>
              <a:t>¿Que es la supervisión?</a:t>
            </a:r>
          </a:p>
          <a:p>
            <a:pPr algn="just">
              <a:spcBef>
                <a:spcPts val="0"/>
              </a:spcBef>
            </a:pPr>
            <a:endParaRPr lang="es-CO" sz="2400" b="1" dirty="0">
              <a:solidFill>
                <a:schemeClr val="accent6">
                  <a:lumMod val="75000"/>
                </a:schemeClr>
              </a:solidFill>
              <a:latin typeface="Monserrat"/>
            </a:endParaRPr>
          </a:p>
          <a:p>
            <a:pPr algn="just">
              <a:spcBef>
                <a:spcPts val="0"/>
              </a:spcBef>
            </a:pPr>
            <a:r>
              <a:rPr lang="es-ES" sz="2400" dirty="0">
                <a:latin typeface="Monserrat"/>
              </a:rPr>
              <a:t>La supervisión consiste en el seguimiento técnico, administrativo, financiero, contable, y jurídico que sobre el cumplimiento del objeto del contrato, es ejercida por la misma entidad estatal cuando no requieren conocimientos especializados. Para la supervisión, la Entidad estatal podrá contratar personal de apoyo, a través de los contratos de prestación de servicios que sean requeridos.</a:t>
            </a:r>
            <a:endParaRPr lang="es-CO" sz="2400" dirty="0">
              <a:latin typeface="Monserrat"/>
            </a:endParaRPr>
          </a:p>
        </p:txBody>
      </p:sp>
      <p:sp>
        <p:nvSpPr>
          <p:cNvPr id="10" name="CuadroTexto 9">
            <a:extLst>
              <a:ext uri="{FF2B5EF4-FFF2-40B4-BE49-F238E27FC236}">
                <a16:creationId xmlns:a16="http://schemas.microsoft.com/office/drawing/2014/main" id="{AB5302AD-0148-560D-CC58-AC3C22F9427B}"/>
              </a:ext>
            </a:extLst>
          </p:cNvPr>
          <p:cNvSpPr txBox="1"/>
          <p:nvPr/>
        </p:nvSpPr>
        <p:spPr>
          <a:xfrm>
            <a:off x="7962970" y="5453304"/>
            <a:ext cx="9320644" cy="3046988"/>
          </a:xfrm>
          <a:prstGeom prst="rect">
            <a:avLst/>
          </a:prstGeom>
          <a:noFill/>
        </p:spPr>
        <p:txBody>
          <a:bodyPr wrap="square">
            <a:spAutoFit/>
          </a:bodyPr>
          <a:lstStyle/>
          <a:p>
            <a:pPr marL="0" indent="0" algn="just">
              <a:buNone/>
            </a:pPr>
            <a:r>
              <a:rPr lang="es-ES" sz="2400" b="1" dirty="0">
                <a:solidFill>
                  <a:schemeClr val="accent6">
                    <a:lumMod val="75000"/>
                  </a:schemeClr>
                </a:solidFill>
                <a:latin typeface="Monserrat"/>
              </a:rPr>
              <a:t>¿Quienes son supervisores?</a:t>
            </a:r>
          </a:p>
          <a:p>
            <a:pPr marL="0" indent="0" algn="just">
              <a:buNone/>
            </a:pPr>
            <a:endParaRPr lang="es-ES" sz="2400" b="1" dirty="0">
              <a:solidFill>
                <a:schemeClr val="accent6">
                  <a:lumMod val="75000"/>
                </a:schemeClr>
              </a:solidFill>
              <a:latin typeface="Monserrat"/>
            </a:endParaRPr>
          </a:p>
          <a:p>
            <a:pPr algn="just"/>
            <a:r>
              <a:rPr lang="es-ES" sz="2400" dirty="0">
                <a:latin typeface="Monserrat"/>
              </a:rPr>
              <a:t>Las supervisiones en la ANT están designadas a funcionarios que tengan la idoneidad, conocimiento y estudio en carreras a fines o experiencia en la labor a ejecutar. En ese sentido, es responsable por los contratos </a:t>
            </a:r>
            <a:r>
              <a:rPr lang="es-ES" sz="2400">
                <a:latin typeface="Monserrat"/>
              </a:rPr>
              <a:t>y convenios </a:t>
            </a:r>
            <a:r>
              <a:rPr lang="es-ES" sz="2400" dirty="0">
                <a:latin typeface="Monserrat"/>
              </a:rPr>
              <a:t>delegados a su dependencia, incluyendo aquellos que hayan finalizado previo a su designación y que se encuentren en término para liquidar.</a:t>
            </a:r>
          </a:p>
        </p:txBody>
      </p:sp>
    </p:spTree>
    <p:extLst>
      <p:ext uri="{BB962C8B-B14F-4D97-AF65-F5344CB8AC3E}">
        <p14:creationId xmlns:p14="http://schemas.microsoft.com/office/powerpoint/2010/main" val="1099490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8584" y="0"/>
            <a:ext cx="11329416" cy="10287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85532" y="836676"/>
            <a:ext cx="9876147" cy="8608780"/>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uadroTexto 8">
            <a:extLst>
              <a:ext uri="{FF2B5EF4-FFF2-40B4-BE49-F238E27FC236}">
                <a16:creationId xmlns:a16="http://schemas.microsoft.com/office/drawing/2014/main" id="{AC737D4B-695E-D774-6F16-09DD16463E1C}"/>
              </a:ext>
            </a:extLst>
          </p:cNvPr>
          <p:cNvSpPr txBox="1"/>
          <p:nvPr/>
        </p:nvSpPr>
        <p:spPr>
          <a:xfrm>
            <a:off x="7962970" y="2094077"/>
            <a:ext cx="9320644" cy="3046988"/>
          </a:xfrm>
          <a:prstGeom prst="rect">
            <a:avLst/>
          </a:prstGeom>
          <a:noFill/>
        </p:spPr>
        <p:txBody>
          <a:bodyPr wrap="square">
            <a:spAutoFit/>
          </a:bodyPr>
          <a:lstStyle/>
          <a:p>
            <a:pPr algn="just">
              <a:spcBef>
                <a:spcPts val="0"/>
              </a:spcBef>
            </a:pPr>
            <a:r>
              <a:rPr lang="es-MX" sz="2400" b="1" dirty="0">
                <a:solidFill>
                  <a:schemeClr val="accent6">
                    <a:lumMod val="75000"/>
                  </a:schemeClr>
                </a:solidFill>
                <a:latin typeface="Monserrat"/>
              </a:rPr>
              <a:t>¿Cómo se realiza la designación de supervisión?</a:t>
            </a:r>
          </a:p>
          <a:p>
            <a:pPr algn="just">
              <a:spcBef>
                <a:spcPts val="0"/>
              </a:spcBef>
            </a:pPr>
            <a:endParaRPr lang="es-MX" sz="2400" b="1" dirty="0">
              <a:solidFill>
                <a:schemeClr val="accent6">
                  <a:lumMod val="75000"/>
                </a:schemeClr>
              </a:solidFill>
              <a:latin typeface="Monserrat"/>
            </a:endParaRPr>
          </a:p>
          <a:p>
            <a:pPr algn="just">
              <a:spcBef>
                <a:spcPts val="0"/>
              </a:spcBef>
            </a:pPr>
            <a:r>
              <a:rPr lang="es-MX" sz="2400" dirty="0">
                <a:latin typeface="Monserrat"/>
              </a:rPr>
              <a:t>Le corresponde al funcionario de la dependencia de la ANT interesada en la contratación del bien o servicio, quien lo establecerá en los respectivos Estudios Previos.</a:t>
            </a:r>
          </a:p>
          <a:p>
            <a:pPr algn="just">
              <a:spcBef>
                <a:spcPts val="0"/>
              </a:spcBef>
            </a:pPr>
            <a:endParaRPr lang="es-MX" sz="2400" dirty="0">
              <a:latin typeface="Monserrat"/>
            </a:endParaRPr>
          </a:p>
          <a:p>
            <a:pPr algn="just">
              <a:spcBef>
                <a:spcPts val="0"/>
              </a:spcBef>
            </a:pPr>
            <a:r>
              <a:rPr lang="es-MX" sz="2400" dirty="0">
                <a:latin typeface="Monserrat"/>
              </a:rPr>
              <a:t>La supervisión de los contratos y/o convenios recae en el cargo al que se comunique la misma y no en la persona que ostenta dicho empleo.</a:t>
            </a:r>
          </a:p>
        </p:txBody>
      </p:sp>
      <p:sp>
        <p:nvSpPr>
          <p:cNvPr id="10" name="CuadroTexto 9">
            <a:extLst>
              <a:ext uri="{FF2B5EF4-FFF2-40B4-BE49-F238E27FC236}">
                <a16:creationId xmlns:a16="http://schemas.microsoft.com/office/drawing/2014/main" id="{AB5302AD-0148-560D-CC58-AC3C22F9427B}"/>
              </a:ext>
            </a:extLst>
          </p:cNvPr>
          <p:cNvSpPr txBox="1"/>
          <p:nvPr/>
        </p:nvSpPr>
        <p:spPr>
          <a:xfrm>
            <a:off x="7962970" y="5453304"/>
            <a:ext cx="9320644" cy="3416320"/>
          </a:xfrm>
          <a:prstGeom prst="rect">
            <a:avLst/>
          </a:prstGeom>
          <a:noFill/>
        </p:spPr>
        <p:txBody>
          <a:bodyPr wrap="square">
            <a:spAutoFit/>
          </a:bodyPr>
          <a:lstStyle/>
          <a:p>
            <a:pPr marL="0" indent="0" algn="just">
              <a:buNone/>
            </a:pPr>
            <a:r>
              <a:rPr lang="es-MX" sz="2400" b="1" dirty="0">
                <a:solidFill>
                  <a:schemeClr val="accent6">
                    <a:lumMod val="75000"/>
                  </a:schemeClr>
                </a:solidFill>
                <a:latin typeface="Monserrat"/>
              </a:rPr>
              <a:t>¿Cuáles son las facultades de los supervisores?</a:t>
            </a:r>
          </a:p>
          <a:p>
            <a:pPr marL="0" indent="0" algn="just">
              <a:buNone/>
            </a:pPr>
            <a:endParaRPr lang="es-MX" sz="2400" b="1" dirty="0">
              <a:solidFill>
                <a:schemeClr val="accent6">
                  <a:lumMod val="75000"/>
                </a:schemeClr>
              </a:solidFill>
              <a:latin typeface="Monserrat"/>
            </a:endParaRPr>
          </a:p>
          <a:p>
            <a:pPr marL="0" indent="0" algn="just">
              <a:buNone/>
            </a:pPr>
            <a:r>
              <a:rPr lang="es-MX" sz="2400" dirty="0">
                <a:latin typeface="Monserrat"/>
              </a:rPr>
              <a:t>Los supervisores están facultados para:</a:t>
            </a:r>
          </a:p>
          <a:p>
            <a:pPr marL="457200" indent="-457200" algn="just">
              <a:buFont typeface="Arial" panose="020B0604020202020204" pitchFamily="34" charset="0"/>
              <a:buChar char="•"/>
            </a:pPr>
            <a:r>
              <a:rPr lang="es-MX" sz="2400" dirty="0">
                <a:latin typeface="Monserrat"/>
              </a:rPr>
              <a:t>Exigir el debido cumplimiento de la relación contractual</a:t>
            </a:r>
          </a:p>
          <a:p>
            <a:pPr marL="457200" indent="-457200" algn="just">
              <a:buFont typeface="Arial" panose="020B0604020202020204" pitchFamily="34" charset="0"/>
              <a:buChar char="•"/>
            </a:pPr>
            <a:r>
              <a:rPr lang="es-MX" sz="2400" dirty="0">
                <a:latin typeface="Monserrat"/>
              </a:rPr>
              <a:t>Prevenir corrigiendo los conceptos erróneos impidiendo la desviación del objeto del contrato</a:t>
            </a:r>
          </a:p>
          <a:p>
            <a:pPr marL="457200" indent="-457200" algn="just">
              <a:buFont typeface="Arial" panose="020B0604020202020204" pitchFamily="34" charset="0"/>
              <a:buChar char="•"/>
            </a:pPr>
            <a:r>
              <a:rPr lang="es-MX" sz="2400" dirty="0">
                <a:latin typeface="Monserrat"/>
              </a:rPr>
              <a:t>Verificar el objeto contractual mediante el control de la ejecución del contrato</a:t>
            </a:r>
          </a:p>
          <a:p>
            <a:pPr marL="457200" indent="-457200" algn="just">
              <a:buFont typeface="Arial" panose="020B0604020202020204" pitchFamily="34" charset="0"/>
              <a:buChar char="•"/>
            </a:pPr>
            <a:r>
              <a:rPr lang="es-MX" sz="2400" dirty="0">
                <a:latin typeface="Monserrat"/>
              </a:rPr>
              <a:t>Evaluar mediante informes la ejecución del contrato.</a:t>
            </a:r>
          </a:p>
        </p:txBody>
      </p:sp>
      <p:sp>
        <p:nvSpPr>
          <p:cNvPr id="2" name="Marcador de texto 2">
            <a:extLst>
              <a:ext uri="{FF2B5EF4-FFF2-40B4-BE49-F238E27FC236}">
                <a16:creationId xmlns:a16="http://schemas.microsoft.com/office/drawing/2014/main" id="{A96F8171-0B7C-BDCB-6478-32725489D101}"/>
              </a:ext>
            </a:extLst>
          </p:cNvPr>
          <p:cNvSpPr txBox="1">
            <a:spLocks/>
          </p:cNvSpPr>
          <p:nvPr/>
        </p:nvSpPr>
        <p:spPr>
          <a:xfrm>
            <a:off x="315184" y="4861294"/>
            <a:ext cx="6279926" cy="559543"/>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s-ES" sz="4000" dirty="0">
                <a:solidFill>
                  <a:schemeClr val="accent6"/>
                </a:solidFill>
                <a:latin typeface="Monserrat"/>
              </a:rPr>
              <a:t>Generalidades de la Supervisión</a:t>
            </a:r>
            <a:endParaRPr lang="es-ES" sz="3600" dirty="0">
              <a:solidFill>
                <a:schemeClr val="accent6"/>
              </a:solidFill>
              <a:latin typeface="Monserrat"/>
            </a:endParaRPr>
          </a:p>
        </p:txBody>
      </p:sp>
    </p:spTree>
    <p:extLst>
      <p:ext uri="{BB962C8B-B14F-4D97-AF65-F5344CB8AC3E}">
        <p14:creationId xmlns:p14="http://schemas.microsoft.com/office/powerpoint/2010/main" val="30414513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8584" y="0"/>
            <a:ext cx="11329416" cy="10287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85532" y="836676"/>
            <a:ext cx="9876147" cy="8608780"/>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uadroTexto 8">
            <a:extLst>
              <a:ext uri="{FF2B5EF4-FFF2-40B4-BE49-F238E27FC236}">
                <a16:creationId xmlns:a16="http://schemas.microsoft.com/office/drawing/2014/main" id="{AC737D4B-695E-D774-6F16-09DD16463E1C}"/>
              </a:ext>
            </a:extLst>
          </p:cNvPr>
          <p:cNvSpPr txBox="1"/>
          <p:nvPr/>
        </p:nvSpPr>
        <p:spPr>
          <a:xfrm>
            <a:off x="7924800" y="1104900"/>
            <a:ext cx="9320644" cy="3046988"/>
          </a:xfrm>
          <a:prstGeom prst="rect">
            <a:avLst/>
          </a:prstGeom>
          <a:noFill/>
        </p:spPr>
        <p:txBody>
          <a:bodyPr wrap="square">
            <a:spAutoFit/>
          </a:bodyPr>
          <a:lstStyle/>
          <a:p>
            <a:pPr algn="just">
              <a:spcBef>
                <a:spcPts val="0"/>
              </a:spcBef>
            </a:pPr>
            <a:r>
              <a:rPr lang="es-MX" sz="2400" b="1" dirty="0">
                <a:solidFill>
                  <a:schemeClr val="accent6">
                    <a:lumMod val="75000"/>
                  </a:schemeClr>
                </a:solidFill>
                <a:latin typeface="Monserrat"/>
              </a:rPr>
              <a:t>¿Cómo se realiza la designación de supervisión?</a:t>
            </a:r>
          </a:p>
          <a:p>
            <a:pPr algn="just">
              <a:spcBef>
                <a:spcPts val="0"/>
              </a:spcBef>
            </a:pPr>
            <a:endParaRPr lang="es-MX" sz="2400" b="1" dirty="0">
              <a:solidFill>
                <a:schemeClr val="accent6">
                  <a:lumMod val="75000"/>
                </a:schemeClr>
              </a:solidFill>
              <a:latin typeface="Monserrat"/>
            </a:endParaRPr>
          </a:p>
          <a:p>
            <a:pPr algn="just">
              <a:spcBef>
                <a:spcPts val="0"/>
              </a:spcBef>
            </a:pPr>
            <a:r>
              <a:rPr lang="es-MX" sz="2400" dirty="0">
                <a:latin typeface="Monserrat"/>
              </a:rPr>
              <a:t>Le corresponde al funcionario de la dependencia de la ANT interesada en la contratación del bien o servicio, quien lo establecerá en los respectivos Estudios Previos.</a:t>
            </a:r>
          </a:p>
          <a:p>
            <a:pPr algn="just">
              <a:spcBef>
                <a:spcPts val="0"/>
              </a:spcBef>
            </a:pPr>
            <a:endParaRPr lang="es-MX" sz="2400" dirty="0">
              <a:latin typeface="Monserrat"/>
            </a:endParaRPr>
          </a:p>
          <a:p>
            <a:pPr algn="just">
              <a:spcBef>
                <a:spcPts val="0"/>
              </a:spcBef>
            </a:pPr>
            <a:r>
              <a:rPr lang="es-MX" sz="2400" dirty="0">
                <a:latin typeface="Monserrat"/>
              </a:rPr>
              <a:t>La supervisión de los contratos y/o convenios recae en el cargo al que se comunique la misma y no en la persona que ostenta dicho empleo.</a:t>
            </a:r>
          </a:p>
        </p:txBody>
      </p:sp>
      <p:sp>
        <p:nvSpPr>
          <p:cNvPr id="10" name="CuadroTexto 9">
            <a:extLst>
              <a:ext uri="{FF2B5EF4-FFF2-40B4-BE49-F238E27FC236}">
                <a16:creationId xmlns:a16="http://schemas.microsoft.com/office/drawing/2014/main" id="{AB5302AD-0148-560D-CC58-AC3C22F9427B}"/>
              </a:ext>
            </a:extLst>
          </p:cNvPr>
          <p:cNvSpPr txBox="1"/>
          <p:nvPr/>
        </p:nvSpPr>
        <p:spPr>
          <a:xfrm>
            <a:off x="7924800" y="4389367"/>
            <a:ext cx="9320644" cy="5262979"/>
          </a:xfrm>
          <a:prstGeom prst="rect">
            <a:avLst/>
          </a:prstGeom>
          <a:noFill/>
        </p:spPr>
        <p:txBody>
          <a:bodyPr wrap="square">
            <a:spAutoFit/>
          </a:bodyPr>
          <a:lstStyle/>
          <a:p>
            <a:pPr marL="0" indent="0" algn="just">
              <a:buNone/>
            </a:pPr>
            <a:r>
              <a:rPr lang="es-MX" sz="2400" b="1" dirty="0">
                <a:solidFill>
                  <a:schemeClr val="accent6">
                    <a:lumMod val="75000"/>
                  </a:schemeClr>
                </a:solidFill>
                <a:latin typeface="Monserrat"/>
              </a:rPr>
              <a:t>¿Cuáles son las facultades de los supervisores?</a:t>
            </a:r>
          </a:p>
          <a:p>
            <a:pPr marL="0" indent="0" algn="just">
              <a:buNone/>
            </a:pPr>
            <a:endParaRPr lang="es-MX" sz="2400" b="1" dirty="0">
              <a:solidFill>
                <a:schemeClr val="accent6">
                  <a:lumMod val="75000"/>
                </a:schemeClr>
              </a:solidFill>
              <a:latin typeface="Monserrat"/>
            </a:endParaRPr>
          </a:p>
          <a:p>
            <a:pPr marL="0" indent="0" algn="just">
              <a:buNone/>
            </a:pPr>
            <a:r>
              <a:rPr lang="es-MX" sz="2400" dirty="0">
                <a:latin typeface="Monserrat"/>
              </a:rPr>
              <a:t>Los supervisores están facultados para:</a:t>
            </a:r>
          </a:p>
          <a:p>
            <a:pPr marL="457200" indent="-457200" algn="just">
              <a:buFont typeface="Arial" panose="020B0604020202020204" pitchFamily="34" charset="0"/>
              <a:buChar char="•"/>
            </a:pPr>
            <a:r>
              <a:rPr lang="es-MX" sz="2400" dirty="0">
                <a:latin typeface="Monserrat"/>
              </a:rPr>
              <a:t>Exigir el debido cumplimiento de la relación contractual</a:t>
            </a:r>
          </a:p>
          <a:p>
            <a:pPr marL="457200" indent="-457200" algn="just">
              <a:buFont typeface="Arial" panose="020B0604020202020204" pitchFamily="34" charset="0"/>
              <a:buChar char="•"/>
            </a:pPr>
            <a:r>
              <a:rPr lang="es-MX" sz="2400" dirty="0">
                <a:latin typeface="Monserrat"/>
              </a:rPr>
              <a:t>Prevenir corrigiendo los conceptos erróneos impidiendo la desviación del objeto del contrato</a:t>
            </a:r>
          </a:p>
          <a:p>
            <a:pPr marL="457200" indent="-457200" algn="just">
              <a:buFont typeface="Arial" panose="020B0604020202020204" pitchFamily="34" charset="0"/>
              <a:buChar char="•"/>
            </a:pPr>
            <a:r>
              <a:rPr lang="es-MX" sz="2400" dirty="0">
                <a:latin typeface="Monserrat"/>
              </a:rPr>
              <a:t>Verificar el objeto contractual mediante el control de la ejecución del contrato</a:t>
            </a:r>
          </a:p>
          <a:p>
            <a:pPr marL="457200" indent="-457200" algn="just">
              <a:buFont typeface="Arial" panose="020B0604020202020204" pitchFamily="34" charset="0"/>
              <a:buChar char="•"/>
            </a:pPr>
            <a:r>
              <a:rPr lang="es-MX" sz="2400" dirty="0">
                <a:latin typeface="Monserrat"/>
              </a:rPr>
              <a:t>Evaluar mediante informes la ejecución del contrato</a:t>
            </a:r>
          </a:p>
          <a:p>
            <a:pPr marL="457200" indent="-457200" algn="just">
              <a:buFont typeface="Arial" panose="020B0604020202020204" pitchFamily="34" charset="0"/>
              <a:buChar char="•"/>
            </a:pPr>
            <a:r>
              <a:rPr lang="es-MX" sz="2400" dirty="0">
                <a:latin typeface="Monserrat"/>
              </a:rPr>
              <a:t>Realizar recomendaciones desde el punto de vista preventivo y correctivo</a:t>
            </a:r>
          </a:p>
          <a:p>
            <a:pPr marL="457200" indent="-457200" algn="just">
              <a:buFont typeface="Arial" panose="020B0604020202020204" pitchFamily="34" charset="0"/>
              <a:buChar char="•"/>
            </a:pPr>
            <a:r>
              <a:rPr lang="es-MX" sz="2400" dirty="0">
                <a:latin typeface="Monserrat"/>
              </a:rPr>
              <a:t>Informar al ordenador del gasto o a las instancias competentes los hechos que considere la debida ejecución del contrato</a:t>
            </a:r>
          </a:p>
          <a:p>
            <a:pPr marL="457200" indent="-457200" algn="just">
              <a:buFont typeface="Arial" panose="020B0604020202020204" pitchFamily="34" charset="0"/>
              <a:buChar char="•"/>
            </a:pPr>
            <a:endParaRPr lang="es-MX" sz="2400" dirty="0">
              <a:latin typeface="Monserrat"/>
            </a:endParaRPr>
          </a:p>
        </p:txBody>
      </p:sp>
      <p:sp>
        <p:nvSpPr>
          <p:cNvPr id="2" name="Marcador de texto 2">
            <a:extLst>
              <a:ext uri="{FF2B5EF4-FFF2-40B4-BE49-F238E27FC236}">
                <a16:creationId xmlns:a16="http://schemas.microsoft.com/office/drawing/2014/main" id="{F98D926F-5DFB-5A5B-1AE3-75D7184AC64C}"/>
              </a:ext>
            </a:extLst>
          </p:cNvPr>
          <p:cNvSpPr txBox="1">
            <a:spLocks/>
          </p:cNvSpPr>
          <p:nvPr/>
        </p:nvSpPr>
        <p:spPr>
          <a:xfrm>
            <a:off x="315184" y="4861294"/>
            <a:ext cx="6279926" cy="559543"/>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s-ES" sz="4000" dirty="0">
                <a:solidFill>
                  <a:schemeClr val="accent6"/>
                </a:solidFill>
                <a:latin typeface="Monserrat"/>
              </a:rPr>
              <a:t>Generalidades de la Supervisión</a:t>
            </a:r>
            <a:endParaRPr lang="es-ES" sz="3600" dirty="0">
              <a:solidFill>
                <a:schemeClr val="accent6"/>
              </a:solidFill>
              <a:latin typeface="Monserrat"/>
            </a:endParaRPr>
          </a:p>
        </p:txBody>
      </p:sp>
    </p:spTree>
    <p:extLst>
      <p:ext uri="{BB962C8B-B14F-4D97-AF65-F5344CB8AC3E}">
        <p14:creationId xmlns:p14="http://schemas.microsoft.com/office/powerpoint/2010/main" val="42391330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8584" y="0"/>
            <a:ext cx="11329416" cy="10287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85532" y="836676"/>
            <a:ext cx="9876147" cy="8608780"/>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uadroTexto 8">
            <a:extLst>
              <a:ext uri="{FF2B5EF4-FFF2-40B4-BE49-F238E27FC236}">
                <a16:creationId xmlns:a16="http://schemas.microsoft.com/office/drawing/2014/main" id="{AC737D4B-695E-D774-6F16-09DD16463E1C}"/>
              </a:ext>
            </a:extLst>
          </p:cNvPr>
          <p:cNvSpPr txBox="1"/>
          <p:nvPr/>
        </p:nvSpPr>
        <p:spPr>
          <a:xfrm>
            <a:off x="7962970" y="2324100"/>
            <a:ext cx="9320644" cy="2308324"/>
          </a:xfrm>
          <a:prstGeom prst="rect">
            <a:avLst/>
          </a:prstGeom>
          <a:noFill/>
        </p:spPr>
        <p:txBody>
          <a:bodyPr wrap="square">
            <a:spAutoFit/>
          </a:bodyPr>
          <a:lstStyle/>
          <a:p>
            <a:pPr algn="just">
              <a:spcBef>
                <a:spcPts val="0"/>
              </a:spcBef>
            </a:pPr>
            <a:r>
              <a:rPr lang="es-MX" sz="2400" b="1" dirty="0">
                <a:solidFill>
                  <a:schemeClr val="accent6">
                    <a:lumMod val="75000"/>
                  </a:schemeClr>
                </a:solidFill>
                <a:latin typeface="Monserrat"/>
              </a:rPr>
              <a:t>¿Dónde se encuentran las obligaciones del supervisor?</a:t>
            </a:r>
          </a:p>
          <a:p>
            <a:pPr algn="just">
              <a:spcBef>
                <a:spcPts val="0"/>
              </a:spcBef>
            </a:pPr>
            <a:endParaRPr lang="es-MX" sz="2400" b="1" dirty="0">
              <a:solidFill>
                <a:schemeClr val="accent6">
                  <a:lumMod val="75000"/>
                </a:schemeClr>
              </a:solidFill>
              <a:latin typeface="Monserrat"/>
            </a:endParaRPr>
          </a:p>
          <a:p>
            <a:pPr algn="just">
              <a:spcBef>
                <a:spcPts val="0"/>
              </a:spcBef>
            </a:pPr>
            <a:r>
              <a:rPr lang="es-MX" sz="2400" dirty="0">
                <a:latin typeface="Monserrat"/>
              </a:rPr>
              <a:t>Las obligaciones generales, administrativas, técnicas, financieras, así como las prohibiciones se encuentran en el “MANUAL DE SUPERVISIÓN E INTERVENTORÍA  DE CONTRATOS Y CONVENIOS” de la ANT, identificado con código ADQBS-M-002 de fecha 22 de diciembre de 2022.</a:t>
            </a:r>
          </a:p>
        </p:txBody>
      </p:sp>
      <p:sp>
        <p:nvSpPr>
          <p:cNvPr id="10" name="CuadroTexto 9">
            <a:extLst>
              <a:ext uri="{FF2B5EF4-FFF2-40B4-BE49-F238E27FC236}">
                <a16:creationId xmlns:a16="http://schemas.microsoft.com/office/drawing/2014/main" id="{AB5302AD-0148-560D-CC58-AC3C22F9427B}"/>
              </a:ext>
            </a:extLst>
          </p:cNvPr>
          <p:cNvSpPr txBox="1"/>
          <p:nvPr/>
        </p:nvSpPr>
        <p:spPr>
          <a:xfrm>
            <a:off x="7962970" y="4931877"/>
            <a:ext cx="9320644" cy="3416320"/>
          </a:xfrm>
          <a:prstGeom prst="rect">
            <a:avLst/>
          </a:prstGeom>
          <a:noFill/>
        </p:spPr>
        <p:txBody>
          <a:bodyPr wrap="square">
            <a:spAutoFit/>
          </a:bodyPr>
          <a:lstStyle/>
          <a:p>
            <a:pPr marL="0" indent="0" algn="just">
              <a:buNone/>
            </a:pPr>
            <a:r>
              <a:rPr lang="es-MX" sz="2400" b="1" dirty="0">
                <a:solidFill>
                  <a:schemeClr val="accent6">
                    <a:lumMod val="75000"/>
                  </a:schemeClr>
                </a:solidFill>
                <a:latin typeface="Monserrat"/>
              </a:rPr>
              <a:t>¿Qué es un informe de supervisión?</a:t>
            </a:r>
          </a:p>
          <a:p>
            <a:pPr marL="0" indent="0" algn="just">
              <a:buNone/>
            </a:pPr>
            <a:endParaRPr lang="es-MX" sz="2400" b="1" dirty="0">
              <a:solidFill>
                <a:schemeClr val="accent6">
                  <a:lumMod val="75000"/>
                </a:schemeClr>
              </a:solidFill>
              <a:latin typeface="Monserrat"/>
            </a:endParaRPr>
          </a:p>
          <a:p>
            <a:pPr marL="0" indent="0" algn="just">
              <a:buNone/>
            </a:pPr>
            <a:r>
              <a:rPr lang="es-MX" sz="2400" dirty="0">
                <a:latin typeface="Monserrat"/>
              </a:rPr>
              <a:t>Los informes de supervisión son los documentos donde constan las acciones de vigilancia y control que ejerce el supervisor del contrato, estos pueden ser parciales o finales y deben reflejar la identificación del contrato, el cumplimiento de las obligaciones pactadas, observaciones y/o insuficiencias en la ejecución, balance financiero del contrato, y en general todos los aspectos fundamentales que involucra la supervisión.</a:t>
            </a:r>
          </a:p>
          <a:p>
            <a:pPr marL="457200" indent="-457200" algn="just">
              <a:buFont typeface="Arial" panose="020B0604020202020204" pitchFamily="34" charset="0"/>
              <a:buChar char="•"/>
            </a:pPr>
            <a:endParaRPr lang="es-MX" sz="2400" dirty="0">
              <a:latin typeface="Monserrat"/>
            </a:endParaRPr>
          </a:p>
        </p:txBody>
      </p:sp>
      <p:sp>
        <p:nvSpPr>
          <p:cNvPr id="2" name="Marcador de texto 2">
            <a:extLst>
              <a:ext uri="{FF2B5EF4-FFF2-40B4-BE49-F238E27FC236}">
                <a16:creationId xmlns:a16="http://schemas.microsoft.com/office/drawing/2014/main" id="{1E50944E-FD89-B007-9655-1F9FB65C43FE}"/>
              </a:ext>
            </a:extLst>
          </p:cNvPr>
          <p:cNvSpPr txBox="1">
            <a:spLocks/>
          </p:cNvSpPr>
          <p:nvPr/>
        </p:nvSpPr>
        <p:spPr>
          <a:xfrm>
            <a:off x="315184" y="4861294"/>
            <a:ext cx="6279926" cy="559543"/>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s-ES" sz="4000" dirty="0">
                <a:solidFill>
                  <a:schemeClr val="accent6"/>
                </a:solidFill>
                <a:latin typeface="Monserrat"/>
              </a:rPr>
              <a:t>Generalidades de la Supervisión</a:t>
            </a:r>
            <a:endParaRPr lang="es-ES" sz="3600" dirty="0">
              <a:solidFill>
                <a:schemeClr val="accent6"/>
              </a:solidFill>
              <a:latin typeface="Monserrat"/>
            </a:endParaRPr>
          </a:p>
        </p:txBody>
      </p:sp>
    </p:spTree>
    <p:extLst>
      <p:ext uri="{BB962C8B-B14F-4D97-AF65-F5344CB8AC3E}">
        <p14:creationId xmlns:p14="http://schemas.microsoft.com/office/powerpoint/2010/main" val="827200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3C6E488-8221-45A9-2CAB-15FF7B172B38}"/>
              </a:ext>
            </a:extLst>
          </p:cNvPr>
          <p:cNvSpPr>
            <a:spLocks noGrp="1"/>
          </p:cNvSpPr>
          <p:nvPr>
            <p:ph type="title"/>
          </p:nvPr>
        </p:nvSpPr>
        <p:spPr>
          <a:xfrm>
            <a:off x="4114800" y="0"/>
            <a:ext cx="13335000" cy="1988345"/>
          </a:xfrm>
        </p:spPr>
        <p:txBody>
          <a:bodyPr>
            <a:normAutofit/>
          </a:bodyPr>
          <a:lstStyle/>
          <a:p>
            <a:pPr algn="ctr"/>
            <a:r>
              <a:rPr lang="es-MX" sz="3200" dirty="0">
                <a:solidFill>
                  <a:srgbClr val="70B444"/>
                </a:solidFill>
                <a:latin typeface="Montserrat" panose="020B0604020202020204" pitchFamily="2" charset="0"/>
              </a:rPr>
              <a:t>Responsabilidades del supervisor</a:t>
            </a:r>
          </a:p>
        </p:txBody>
      </p:sp>
      <p:graphicFrame>
        <p:nvGraphicFramePr>
          <p:cNvPr id="3" name="Diagrama 2">
            <a:extLst>
              <a:ext uri="{FF2B5EF4-FFF2-40B4-BE49-F238E27FC236}">
                <a16:creationId xmlns:a16="http://schemas.microsoft.com/office/drawing/2014/main" id="{D9EC5CE7-85A0-2394-2021-F758B1CA849A}"/>
              </a:ext>
            </a:extLst>
          </p:cNvPr>
          <p:cNvGraphicFramePr/>
          <p:nvPr>
            <p:extLst>
              <p:ext uri="{D42A27DB-BD31-4B8C-83A1-F6EECF244321}">
                <p14:modId xmlns:p14="http://schemas.microsoft.com/office/powerpoint/2010/main" val="3676992068"/>
              </p:ext>
            </p:extLst>
          </p:nvPr>
        </p:nvGraphicFramePr>
        <p:xfrm>
          <a:off x="1524000" y="1485900"/>
          <a:ext cx="14159968" cy="822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0224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3C6E488-8221-45A9-2CAB-15FF7B172B38}"/>
              </a:ext>
            </a:extLst>
          </p:cNvPr>
          <p:cNvSpPr>
            <a:spLocks noGrp="1"/>
          </p:cNvSpPr>
          <p:nvPr>
            <p:ph type="title"/>
          </p:nvPr>
        </p:nvSpPr>
        <p:spPr>
          <a:xfrm>
            <a:off x="4114800" y="0"/>
            <a:ext cx="13335000" cy="1988345"/>
          </a:xfrm>
        </p:spPr>
        <p:txBody>
          <a:bodyPr>
            <a:normAutofit/>
          </a:bodyPr>
          <a:lstStyle/>
          <a:p>
            <a:pPr algn="ctr"/>
            <a:r>
              <a:rPr lang="es-MX" sz="3200" dirty="0">
                <a:solidFill>
                  <a:srgbClr val="70B444"/>
                </a:solidFill>
                <a:latin typeface="Montserrat" panose="020B0604020202020204" pitchFamily="2" charset="0"/>
              </a:rPr>
              <a:t>Funciones y actividades de la supervisión</a:t>
            </a:r>
          </a:p>
        </p:txBody>
      </p:sp>
      <p:sp>
        <p:nvSpPr>
          <p:cNvPr id="4" name="Marcador de contenido 2">
            <a:extLst>
              <a:ext uri="{FF2B5EF4-FFF2-40B4-BE49-F238E27FC236}">
                <a16:creationId xmlns:a16="http://schemas.microsoft.com/office/drawing/2014/main" id="{6A42B8C6-C6FD-2A65-8489-73CE8E303DE9}"/>
              </a:ext>
            </a:extLst>
          </p:cNvPr>
          <p:cNvSpPr txBox="1">
            <a:spLocks/>
          </p:cNvSpPr>
          <p:nvPr/>
        </p:nvSpPr>
        <p:spPr>
          <a:xfrm>
            <a:off x="3810000" y="3962182"/>
            <a:ext cx="11620500" cy="2362200"/>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514350" indent="-514350" algn="just">
              <a:buFont typeface="+mj-lt"/>
              <a:buAutoNum type="arabicPeriod"/>
            </a:pPr>
            <a:r>
              <a:rPr lang="es-MX" sz="2800" dirty="0">
                <a:latin typeface="Monserrat"/>
              </a:rPr>
              <a:t>Seguimiento a la ejecución del objeto contractual</a:t>
            </a:r>
          </a:p>
          <a:p>
            <a:pPr marL="514350" indent="-514350" algn="just">
              <a:buFont typeface="+mj-lt"/>
              <a:buAutoNum type="arabicPeriod"/>
            </a:pPr>
            <a:r>
              <a:rPr lang="es-MX" sz="2800" dirty="0">
                <a:latin typeface="Monserrat"/>
              </a:rPr>
              <a:t>Seguimiento a la gestión financiera y contable del contrato</a:t>
            </a:r>
          </a:p>
          <a:p>
            <a:pPr marL="514350" indent="-514350" algn="just">
              <a:buFont typeface="+mj-lt"/>
              <a:buAutoNum type="arabicPeriod"/>
            </a:pPr>
            <a:r>
              <a:rPr lang="es-MX" sz="2800" dirty="0">
                <a:latin typeface="Monserrat"/>
              </a:rPr>
              <a:t>Sustentar la viabilidad en caso de requerirse modificaciones al contrato</a:t>
            </a:r>
            <a:endParaRPr lang="es-MX" sz="1800" dirty="0">
              <a:latin typeface="Monserrat"/>
            </a:endParaRPr>
          </a:p>
          <a:p>
            <a:pPr marL="514350" indent="-514350" algn="just">
              <a:buFont typeface="+mj-lt"/>
              <a:buAutoNum type="arabicPeriod"/>
            </a:pPr>
            <a:r>
              <a:rPr lang="es-MX" sz="2800" dirty="0">
                <a:latin typeface="Monserrat"/>
              </a:rPr>
              <a:t>Seguimiento a la etapa post contractual (Liquidaciones)</a:t>
            </a:r>
          </a:p>
          <a:p>
            <a:pPr marL="514350" indent="-514350" algn="just">
              <a:buFont typeface="+mj-lt"/>
              <a:buAutoNum type="arabicPeriod"/>
            </a:pPr>
            <a:r>
              <a:rPr lang="es-MX" sz="2800" dirty="0">
                <a:latin typeface="Monserrat"/>
              </a:rPr>
              <a:t>Seguimiento a la imposición de sanciones por incumplimientos</a:t>
            </a:r>
          </a:p>
        </p:txBody>
      </p:sp>
    </p:spTree>
    <p:extLst>
      <p:ext uri="{BB962C8B-B14F-4D97-AF65-F5344CB8AC3E}">
        <p14:creationId xmlns:p14="http://schemas.microsoft.com/office/powerpoint/2010/main" val="29602133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3C6E488-8221-45A9-2CAB-15FF7B172B38}"/>
              </a:ext>
            </a:extLst>
          </p:cNvPr>
          <p:cNvSpPr>
            <a:spLocks noGrp="1"/>
          </p:cNvSpPr>
          <p:nvPr>
            <p:ph type="title"/>
          </p:nvPr>
        </p:nvSpPr>
        <p:spPr>
          <a:xfrm>
            <a:off x="4114800" y="0"/>
            <a:ext cx="13335000" cy="1988345"/>
          </a:xfrm>
        </p:spPr>
        <p:txBody>
          <a:bodyPr>
            <a:normAutofit/>
          </a:bodyPr>
          <a:lstStyle/>
          <a:p>
            <a:pPr algn="ctr"/>
            <a:r>
              <a:rPr lang="es-MX" sz="3200" dirty="0">
                <a:solidFill>
                  <a:srgbClr val="70B444"/>
                </a:solidFill>
                <a:latin typeface="Montserrat" panose="020B0604020202020204" pitchFamily="2" charset="0"/>
              </a:rPr>
              <a:t>Tipos de modificaciones que se presentan en la ejecución del contrato</a:t>
            </a:r>
            <a:br>
              <a:rPr lang="es-MX" sz="3200" dirty="0">
                <a:solidFill>
                  <a:srgbClr val="70B444"/>
                </a:solidFill>
                <a:latin typeface="Montserrat" panose="020B0604020202020204" pitchFamily="2" charset="0"/>
              </a:rPr>
            </a:br>
            <a:endParaRPr lang="es-MX" sz="3200" dirty="0">
              <a:solidFill>
                <a:srgbClr val="70B444"/>
              </a:solidFill>
              <a:latin typeface="Montserrat" panose="020B0604020202020204" pitchFamily="2" charset="0"/>
            </a:endParaRPr>
          </a:p>
        </p:txBody>
      </p:sp>
      <p:graphicFrame>
        <p:nvGraphicFramePr>
          <p:cNvPr id="3" name="Diagrama 2">
            <a:extLst>
              <a:ext uri="{FF2B5EF4-FFF2-40B4-BE49-F238E27FC236}">
                <a16:creationId xmlns:a16="http://schemas.microsoft.com/office/drawing/2014/main" id="{2D6C4095-6D87-9A09-72B0-A0CB205BC436}"/>
              </a:ext>
            </a:extLst>
          </p:cNvPr>
          <p:cNvGraphicFramePr/>
          <p:nvPr>
            <p:extLst>
              <p:ext uri="{D42A27DB-BD31-4B8C-83A1-F6EECF244321}">
                <p14:modId xmlns:p14="http://schemas.microsoft.com/office/powerpoint/2010/main" val="655967677"/>
              </p:ext>
            </p:extLst>
          </p:nvPr>
        </p:nvGraphicFramePr>
        <p:xfrm>
          <a:off x="-914400" y="1333500"/>
          <a:ext cx="20497800" cy="868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5168999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4156</TotalTime>
  <Words>1473</Words>
  <Application>Microsoft Office PowerPoint</Application>
  <PresentationFormat>Personalizado</PresentationFormat>
  <Paragraphs>94</Paragraphs>
  <Slides>14</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14</vt:i4>
      </vt:variant>
    </vt:vector>
  </HeadingPairs>
  <TitlesOfParts>
    <vt:vector size="21" baseType="lpstr">
      <vt:lpstr>Montserrat</vt:lpstr>
      <vt:lpstr>Calibri Light</vt:lpstr>
      <vt:lpstr>Arial</vt:lpstr>
      <vt:lpstr>Wingdings</vt:lpstr>
      <vt:lpstr>Calibri</vt:lpstr>
      <vt:lpstr>Monserrat</vt:lpstr>
      <vt:lpstr>Tema de Office</vt:lpstr>
      <vt:lpstr>Socialización Manual de Supervisores </vt:lpstr>
      <vt:lpstr>Socialización a quienes ejercen la supervisión de los contratos de la ANT</vt:lpstr>
      <vt:lpstr>Presentación de PowerPoint</vt:lpstr>
      <vt:lpstr>Presentación de PowerPoint</vt:lpstr>
      <vt:lpstr>Presentación de PowerPoint</vt:lpstr>
      <vt:lpstr>Presentación de PowerPoint</vt:lpstr>
      <vt:lpstr>Responsabilidades del supervisor</vt:lpstr>
      <vt:lpstr>Funciones y actividades de la supervisión</vt:lpstr>
      <vt:lpstr>Tipos de modificaciones que se presentan en la ejecución del contrato </vt:lpstr>
      <vt:lpstr>Aspectos a tener en cuenta durante la etapa post contractual </vt:lpstr>
      <vt:lpstr>Aspectos a tener en cuenta durante la etapa post contractual </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SART - ANT</dc:title>
  <dc:creator>DELL</dc:creator>
  <cp:lastModifiedBy>Janneth Lucia Rodriguez Castro</cp:lastModifiedBy>
  <cp:revision>120</cp:revision>
  <cp:lastPrinted>2023-02-24T17:57:59Z</cp:lastPrinted>
  <dcterms:created xsi:type="dcterms:W3CDTF">2006-08-16T00:00:00Z</dcterms:created>
  <dcterms:modified xsi:type="dcterms:W3CDTF">2023-10-27T15:38:51Z</dcterms:modified>
  <dc:identifier>DAEUizbLOIY</dc:identifier>
</cp:coreProperties>
</file>