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8"/>
  </p:handoutMasterIdLst>
  <p:sldIdLst>
    <p:sldId id="256" r:id="rId2"/>
    <p:sldId id="262" r:id="rId3"/>
    <p:sldId id="265" r:id="rId4"/>
    <p:sldId id="267" r:id="rId5"/>
    <p:sldId id="268" r:id="rId6"/>
    <p:sldId id="259" r:id="rId7"/>
    <p:sldId id="282" r:id="rId8"/>
    <p:sldId id="269" r:id="rId9"/>
    <p:sldId id="271" r:id="rId10"/>
    <p:sldId id="275" r:id="rId11"/>
    <p:sldId id="276" r:id="rId12"/>
    <p:sldId id="277" r:id="rId13"/>
    <p:sldId id="279" r:id="rId14"/>
    <p:sldId id="281" r:id="rId15"/>
    <p:sldId id="283" r:id="rId16"/>
    <p:sldId id="261" r:id="rId17"/>
  </p:sldIdLst>
  <p:sldSz cx="12192000" cy="6858000"/>
  <p:notesSz cx="7010400" cy="92964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56" d="100"/>
          <a:sy n="56" d="100"/>
        </p:scale>
        <p:origin x="108" y="1128"/>
      </p:cViewPr>
      <p:guideLst/>
    </p:cSldViewPr>
  </p:slideViewPr>
  <p:notesTextViewPr>
    <p:cViewPr>
      <p:scale>
        <a:sx n="1" d="1"/>
        <a:sy n="1" d="1"/>
      </p:scale>
      <p:origin x="0" y="0"/>
    </p:cViewPr>
  </p:notesTextViewPr>
  <p:notesViewPr>
    <p:cSldViewPr snapToGrid="0">
      <p:cViewPr varScale="1">
        <p:scale>
          <a:sx n="55" d="100"/>
          <a:sy n="55" d="100"/>
        </p:scale>
        <p:origin x="288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7DE8F55E-3564-59E0-6AB4-0A68F599327F}"/>
              </a:ext>
            </a:extLst>
          </p:cNvPr>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s-CO"/>
          </a:p>
        </p:txBody>
      </p:sp>
      <p:sp>
        <p:nvSpPr>
          <p:cNvPr id="3" name="Marcador de fecha 2">
            <a:extLst>
              <a:ext uri="{FF2B5EF4-FFF2-40B4-BE49-F238E27FC236}">
                <a16:creationId xmlns:a16="http://schemas.microsoft.com/office/drawing/2014/main" id="{F2C491CA-AD82-21DA-B6AF-104C3C649271}"/>
              </a:ext>
            </a:extLst>
          </p:cNvPr>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F065CE21-4FFD-43E4-9BE1-44B69E389DE4}" type="datetimeFigureOut">
              <a:rPr lang="es-CO" smtClean="0"/>
              <a:t>27/10/2023</a:t>
            </a:fld>
            <a:endParaRPr lang="es-CO"/>
          </a:p>
        </p:txBody>
      </p:sp>
      <p:sp>
        <p:nvSpPr>
          <p:cNvPr id="4" name="Marcador de pie de página 3">
            <a:extLst>
              <a:ext uri="{FF2B5EF4-FFF2-40B4-BE49-F238E27FC236}">
                <a16:creationId xmlns:a16="http://schemas.microsoft.com/office/drawing/2014/main" id="{84018EA8-D50D-6048-06A1-98CC923A5FF1}"/>
              </a:ext>
            </a:extLst>
          </p:cNvPr>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s-CO"/>
          </a:p>
        </p:txBody>
      </p:sp>
      <p:sp>
        <p:nvSpPr>
          <p:cNvPr id="5" name="Marcador de número de diapositiva 4">
            <a:extLst>
              <a:ext uri="{FF2B5EF4-FFF2-40B4-BE49-F238E27FC236}">
                <a16:creationId xmlns:a16="http://schemas.microsoft.com/office/drawing/2014/main" id="{9F885154-3EB1-CC47-4591-C970E8A909CC}"/>
              </a:ext>
            </a:extLst>
          </p:cNvPr>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055897CF-0428-44F3-9C91-0685A4FB6EB6}" type="slidenum">
              <a:rPr lang="es-CO" smtClean="0"/>
              <a:t>‹Nº›</a:t>
            </a:fld>
            <a:endParaRPr lang="es-CO"/>
          </a:p>
        </p:txBody>
      </p:sp>
    </p:spTree>
    <p:extLst>
      <p:ext uri="{BB962C8B-B14F-4D97-AF65-F5344CB8AC3E}">
        <p14:creationId xmlns:p14="http://schemas.microsoft.com/office/powerpoint/2010/main" val="89006162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12" name="Imagen 11">
            <a:extLst>
              <a:ext uri="{FF2B5EF4-FFF2-40B4-BE49-F238E27FC236}">
                <a16:creationId xmlns:a16="http://schemas.microsoft.com/office/drawing/2014/main" id="{6805B226-F693-E23A-0AC6-0487A3BCF4D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100"/>
            <a:ext cx="12191734" cy="6858149"/>
          </a:xfrm>
          <a:prstGeom prst="rect">
            <a:avLst/>
          </a:prstGeom>
        </p:spPr>
      </p:pic>
      <p:sp>
        <p:nvSpPr>
          <p:cNvPr id="2" name="Título 1">
            <a:extLst>
              <a:ext uri="{FF2B5EF4-FFF2-40B4-BE49-F238E27FC236}">
                <a16:creationId xmlns:a16="http://schemas.microsoft.com/office/drawing/2014/main" id="{62C092A5-DE25-767F-031F-CE0639AC53CE}"/>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a:extLst>
              <a:ext uri="{FF2B5EF4-FFF2-40B4-BE49-F238E27FC236}">
                <a16:creationId xmlns:a16="http://schemas.microsoft.com/office/drawing/2014/main" id="{61259010-DBE2-D34D-D879-AC7A1D28336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a:extLst>
              <a:ext uri="{FF2B5EF4-FFF2-40B4-BE49-F238E27FC236}">
                <a16:creationId xmlns:a16="http://schemas.microsoft.com/office/drawing/2014/main" id="{528C31B2-286A-C9C4-E01D-E40D72576A79}"/>
              </a:ext>
            </a:extLst>
          </p:cNvPr>
          <p:cNvSpPr>
            <a:spLocks noGrp="1"/>
          </p:cNvSpPr>
          <p:nvPr>
            <p:ph type="dt" sz="half" idx="10"/>
          </p:nvPr>
        </p:nvSpPr>
        <p:spPr/>
        <p:txBody>
          <a:bodyPr/>
          <a:lstStyle/>
          <a:p>
            <a:fld id="{856A6FAC-9192-436B-870E-80DDE60983C7}" type="datetimeFigureOut">
              <a:rPr lang="es-CO" smtClean="0"/>
              <a:t>27/10/2023</a:t>
            </a:fld>
            <a:endParaRPr lang="es-CO"/>
          </a:p>
        </p:txBody>
      </p:sp>
      <p:sp>
        <p:nvSpPr>
          <p:cNvPr id="5" name="Marcador de pie de página 4">
            <a:extLst>
              <a:ext uri="{FF2B5EF4-FFF2-40B4-BE49-F238E27FC236}">
                <a16:creationId xmlns:a16="http://schemas.microsoft.com/office/drawing/2014/main" id="{591D1DDB-6CC7-9360-8F7F-08FF87C5D7B4}"/>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DEC3D685-36E9-396E-8492-722E755FAF4F}"/>
              </a:ext>
            </a:extLst>
          </p:cNvPr>
          <p:cNvSpPr>
            <a:spLocks noGrp="1"/>
          </p:cNvSpPr>
          <p:nvPr>
            <p:ph type="sldNum" sz="quarter" idx="12"/>
          </p:nvPr>
        </p:nvSpPr>
        <p:spPr/>
        <p:txBody>
          <a:bodyPr/>
          <a:lstStyle/>
          <a:p>
            <a:fld id="{C74CBB0B-5D0C-43FE-9043-22172208F6F8}" type="slidenum">
              <a:rPr lang="es-CO" smtClean="0"/>
              <a:t>‹Nº›</a:t>
            </a:fld>
            <a:endParaRPr lang="es-CO"/>
          </a:p>
        </p:txBody>
      </p:sp>
    </p:spTree>
    <p:extLst>
      <p:ext uri="{BB962C8B-B14F-4D97-AF65-F5344CB8AC3E}">
        <p14:creationId xmlns:p14="http://schemas.microsoft.com/office/powerpoint/2010/main" val="19152558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4911F9C-4982-DC10-47A7-6087D7976D8D}"/>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CA2D4D84-B18F-DC4C-91BD-C2D2452F670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a:extLst>
              <a:ext uri="{FF2B5EF4-FFF2-40B4-BE49-F238E27FC236}">
                <a16:creationId xmlns:a16="http://schemas.microsoft.com/office/drawing/2014/main" id="{F14A5BCA-21FB-4F80-5D90-71B92FADA72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1DC4DC66-6DB7-E14E-1352-1E2E2ED4EDE4}"/>
              </a:ext>
            </a:extLst>
          </p:cNvPr>
          <p:cNvSpPr>
            <a:spLocks noGrp="1"/>
          </p:cNvSpPr>
          <p:nvPr>
            <p:ph type="dt" sz="half" idx="10"/>
          </p:nvPr>
        </p:nvSpPr>
        <p:spPr/>
        <p:txBody>
          <a:bodyPr/>
          <a:lstStyle/>
          <a:p>
            <a:fld id="{856A6FAC-9192-436B-870E-80DDE60983C7}" type="datetimeFigureOut">
              <a:rPr lang="es-CO" smtClean="0"/>
              <a:t>27/10/2023</a:t>
            </a:fld>
            <a:endParaRPr lang="es-CO"/>
          </a:p>
        </p:txBody>
      </p:sp>
      <p:sp>
        <p:nvSpPr>
          <p:cNvPr id="6" name="Marcador de pie de página 5">
            <a:extLst>
              <a:ext uri="{FF2B5EF4-FFF2-40B4-BE49-F238E27FC236}">
                <a16:creationId xmlns:a16="http://schemas.microsoft.com/office/drawing/2014/main" id="{15AEA652-EF40-005F-FF90-AD253E40DB70}"/>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9E9AB725-99AA-BB55-8E39-F039EB14A8E6}"/>
              </a:ext>
            </a:extLst>
          </p:cNvPr>
          <p:cNvSpPr>
            <a:spLocks noGrp="1"/>
          </p:cNvSpPr>
          <p:nvPr>
            <p:ph type="sldNum" sz="quarter" idx="12"/>
          </p:nvPr>
        </p:nvSpPr>
        <p:spPr/>
        <p:txBody>
          <a:bodyPr/>
          <a:lstStyle/>
          <a:p>
            <a:fld id="{C74CBB0B-5D0C-43FE-9043-22172208F6F8}" type="slidenum">
              <a:rPr lang="es-CO" smtClean="0"/>
              <a:t>‹Nº›</a:t>
            </a:fld>
            <a:endParaRPr lang="es-CO"/>
          </a:p>
        </p:txBody>
      </p:sp>
    </p:spTree>
    <p:extLst>
      <p:ext uri="{BB962C8B-B14F-4D97-AF65-F5344CB8AC3E}">
        <p14:creationId xmlns:p14="http://schemas.microsoft.com/office/powerpoint/2010/main" val="2950964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9E65C95-5503-7D88-003E-0E2E5F911302}"/>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a:extLst>
              <a:ext uri="{FF2B5EF4-FFF2-40B4-BE49-F238E27FC236}">
                <a16:creationId xmlns:a16="http://schemas.microsoft.com/office/drawing/2014/main" id="{93AC4D1E-48F0-A1F3-F9C4-7B875CE887C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a:extLst>
              <a:ext uri="{FF2B5EF4-FFF2-40B4-BE49-F238E27FC236}">
                <a16:creationId xmlns:a16="http://schemas.microsoft.com/office/drawing/2014/main" id="{31F0E517-DE99-33E7-2751-3A45597C88D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F9892408-C707-58E8-CE35-B1C506B77F0F}"/>
              </a:ext>
            </a:extLst>
          </p:cNvPr>
          <p:cNvSpPr>
            <a:spLocks noGrp="1"/>
          </p:cNvSpPr>
          <p:nvPr>
            <p:ph type="dt" sz="half" idx="10"/>
          </p:nvPr>
        </p:nvSpPr>
        <p:spPr/>
        <p:txBody>
          <a:bodyPr/>
          <a:lstStyle/>
          <a:p>
            <a:fld id="{856A6FAC-9192-436B-870E-80DDE60983C7}" type="datetimeFigureOut">
              <a:rPr lang="es-CO" smtClean="0"/>
              <a:t>27/10/2023</a:t>
            </a:fld>
            <a:endParaRPr lang="es-CO"/>
          </a:p>
        </p:txBody>
      </p:sp>
      <p:sp>
        <p:nvSpPr>
          <p:cNvPr id="6" name="Marcador de pie de página 5">
            <a:extLst>
              <a:ext uri="{FF2B5EF4-FFF2-40B4-BE49-F238E27FC236}">
                <a16:creationId xmlns:a16="http://schemas.microsoft.com/office/drawing/2014/main" id="{A65293AC-92C2-E7E4-0ECB-1F609042D46A}"/>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5AB57530-0A48-7CB0-27F9-91E065538C46}"/>
              </a:ext>
            </a:extLst>
          </p:cNvPr>
          <p:cNvSpPr>
            <a:spLocks noGrp="1"/>
          </p:cNvSpPr>
          <p:nvPr>
            <p:ph type="sldNum" sz="quarter" idx="12"/>
          </p:nvPr>
        </p:nvSpPr>
        <p:spPr/>
        <p:txBody>
          <a:bodyPr/>
          <a:lstStyle/>
          <a:p>
            <a:fld id="{C74CBB0B-5D0C-43FE-9043-22172208F6F8}" type="slidenum">
              <a:rPr lang="es-CO" smtClean="0"/>
              <a:t>‹Nº›</a:t>
            </a:fld>
            <a:endParaRPr lang="es-CO"/>
          </a:p>
        </p:txBody>
      </p:sp>
    </p:spTree>
    <p:extLst>
      <p:ext uri="{BB962C8B-B14F-4D97-AF65-F5344CB8AC3E}">
        <p14:creationId xmlns:p14="http://schemas.microsoft.com/office/powerpoint/2010/main" val="37526661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05C3E2-E170-9268-25A1-AE60BCD4A181}"/>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6FDC4665-0C8C-E09A-7C93-4DB3CB0A64FB}"/>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3863F176-85B0-9D54-437B-996F56A1D5B9}"/>
              </a:ext>
            </a:extLst>
          </p:cNvPr>
          <p:cNvSpPr>
            <a:spLocks noGrp="1"/>
          </p:cNvSpPr>
          <p:nvPr>
            <p:ph type="dt" sz="half" idx="10"/>
          </p:nvPr>
        </p:nvSpPr>
        <p:spPr/>
        <p:txBody>
          <a:bodyPr/>
          <a:lstStyle/>
          <a:p>
            <a:fld id="{856A6FAC-9192-436B-870E-80DDE60983C7}" type="datetimeFigureOut">
              <a:rPr lang="es-CO" smtClean="0"/>
              <a:t>27/10/2023</a:t>
            </a:fld>
            <a:endParaRPr lang="es-CO"/>
          </a:p>
        </p:txBody>
      </p:sp>
      <p:sp>
        <p:nvSpPr>
          <p:cNvPr id="5" name="Marcador de pie de página 4">
            <a:extLst>
              <a:ext uri="{FF2B5EF4-FFF2-40B4-BE49-F238E27FC236}">
                <a16:creationId xmlns:a16="http://schemas.microsoft.com/office/drawing/2014/main" id="{AD9FF4C6-8C08-CBB4-3CE2-59E6FA53D104}"/>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0DD7E2D5-E6C7-D872-FB2D-BAF970486C9F}"/>
              </a:ext>
            </a:extLst>
          </p:cNvPr>
          <p:cNvSpPr>
            <a:spLocks noGrp="1"/>
          </p:cNvSpPr>
          <p:nvPr>
            <p:ph type="sldNum" sz="quarter" idx="12"/>
          </p:nvPr>
        </p:nvSpPr>
        <p:spPr/>
        <p:txBody>
          <a:bodyPr/>
          <a:lstStyle/>
          <a:p>
            <a:fld id="{C74CBB0B-5D0C-43FE-9043-22172208F6F8}" type="slidenum">
              <a:rPr lang="es-CO" smtClean="0"/>
              <a:t>‹Nº›</a:t>
            </a:fld>
            <a:endParaRPr lang="es-CO"/>
          </a:p>
        </p:txBody>
      </p:sp>
    </p:spTree>
    <p:extLst>
      <p:ext uri="{BB962C8B-B14F-4D97-AF65-F5344CB8AC3E}">
        <p14:creationId xmlns:p14="http://schemas.microsoft.com/office/powerpoint/2010/main" val="25280545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2BAB6635-A1FA-05FB-BAB0-2B865D5253CF}"/>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86005000-C67B-39FC-C963-1BE222E2F73B}"/>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7277B06B-FF69-1B1F-5058-EED75F49A9FE}"/>
              </a:ext>
            </a:extLst>
          </p:cNvPr>
          <p:cNvSpPr>
            <a:spLocks noGrp="1"/>
          </p:cNvSpPr>
          <p:nvPr>
            <p:ph type="dt" sz="half" idx="10"/>
          </p:nvPr>
        </p:nvSpPr>
        <p:spPr/>
        <p:txBody>
          <a:bodyPr/>
          <a:lstStyle/>
          <a:p>
            <a:fld id="{856A6FAC-9192-436B-870E-80DDE60983C7}" type="datetimeFigureOut">
              <a:rPr lang="es-CO" smtClean="0"/>
              <a:t>27/10/2023</a:t>
            </a:fld>
            <a:endParaRPr lang="es-CO"/>
          </a:p>
        </p:txBody>
      </p:sp>
      <p:sp>
        <p:nvSpPr>
          <p:cNvPr id="5" name="Marcador de pie de página 4">
            <a:extLst>
              <a:ext uri="{FF2B5EF4-FFF2-40B4-BE49-F238E27FC236}">
                <a16:creationId xmlns:a16="http://schemas.microsoft.com/office/drawing/2014/main" id="{9A1E3432-7CD9-B690-69AF-9AB3EC20FD42}"/>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40FBBF71-D1BB-B37A-0A5C-4B7A1432A52A}"/>
              </a:ext>
            </a:extLst>
          </p:cNvPr>
          <p:cNvSpPr>
            <a:spLocks noGrp="1"/>
          </p:cNvSpPr>
          <p:nvPr>
            <p:ph type="sldNum" sz="quarter" idx="12"/>
          </p:nvPr>
        </p:nvSpPr>
        <p:spPr/>
        <p:txBody>
          <a:bodyPr/>
          <a:lstStyle/>
          <a:p>
            <a:fld id="{C74CBB0B-5D0C-43FE-9043-22172208F6F8}" type="slidenum">
              <a:rPr lang="es-CO" smtClean="0"/>
              <a:t>‹Nº›</a:t>
            </a:fld>
            <a:endParaRPr lang="es-CO"/>
          </a:p>
        </p:txBody>
      </p:sp>
    </p:spTree>
    <p:extLst>
      <p:ext uri="{BB962C8B-B14F-4D97-AF65-F5344CB8AC3E}">
        <p14:creationId xmlns:p14="http://schemas.microsoft.com/office/powerpoint/2010/main" val="1982265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3" name="Marcador de fecha 2">
            <a:extLst>
              <a:ext uri="{FF2B5EF4-FFF2-40B4-BE49-F238E27FC236}">
                <a16:creationId xmlns:a16="http://schemas.microsoft.com/office/drawing/2014/main" id="{6AD64394-963E-D625-32AA-BDFC76B6E81B}"/>
              </a:ext>
            </a:extLst>
          </p:cNvPr>
          <p:cNvSpPr>
            <a:spLocks noGrp="1"/>
          </p:cNvSpPr>
          <p:nvPr>
            <p:ph type="dt" sz="half" idx="10"/>
          </p:nvPr>
        </p:nvSpPr>
        <p:spPr/>
        <p:txBody>
          <a:bodyPr/>
          <a:lstStyle/>
          <a:p>
            <a:fld id="{856A6FAC-9192-436B-870E-80DDE60983C7}" type="datetimeFigureOut">
              <a:rPr lang="es-CO" smtClean="0"/>
              <a:t>27/10/2023</a:t>
            </a:fld>
            <a:endParaRPr lang="es-CO"/>
          </a:p>
        </p:txBody>
      </p:sp>
      <p:sp>
        <p:nvSpPr>
          <p:cNvPr id="4" name="Marcador de pie de página 3">
            <a:extLst>
              <a:ext uri="{FF2B5EF4-FFF2-40B4-BE49-F238E27FC236}">
                <a16:creationId xmlns:a16="http://schemas.microsoft.com/office/drawing/2014/main" id="{C0F68054-34D7-9279-DFD5-715512BF4F92}"/>
              </a:ext>
            </a:extLst>
          </p:cNvPr>
          <p:cNvSpPr>
            <a:spLocks noGrp="1"/>
          </p:cNvSpPr>
          <p:nvPr>
            <p:ph type="ftr" sz="quarter" idx="11"/>
          </p:nvPr>
        </p:nvSpPr>
        <p:spPr/>
        <p:txBody>
          <a:bodyPr/>
          <a:lstStyle/>
          <a:p>
            <a:endParaRPr lang="es-CO"/>
          </a:p>
        </p:txBody>
      </p:sp>
      <p:pic>
        <p:nvPicPr>
          <p:cNvPr id="7" name="Imagen 6">
            <a:extLst>
              <a:ext uri="{FF2B5EF4-FFF2-40B4-BE49-F238E27FC236}">
                <a16:creationId xmlns:a16="http://schemas.microsoft.com/office/drawing/2014/main" id="{3F03094B-3B2A-4C1A-84F1-903486D2D075}"/>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27225"/>
          <a:stretch/>
        </p:blipFill>
        <p:spPr>
          <a:xfrm>
            <a:off x="0" y="-150"/>
            <a:ext cx="8872725" cy="6858299"/>
          </a:xfrm>
          <a:prstGeom prst="rect">
            <a:avLst/>
          </a:prstGeom>
        </p:spPr>
      </p:pic>
      <p:pic>
        <p:nvPicPr>
          <p:cNvPr id="8" name="Imagen 7">
            <a:extLst>
              <a:ext uri="{FF2B5EF4-FFF2-40B4-BE49-F238E27FC236}">
                <a16:creationId xmlns:a16="http://schemas.microsoft.com/office/drawing/2014/main" id="{5E0E411C-6C8A-DB01-4D85-9426C2D5757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872725" y="2754357"/>
            <a:ext cx="2612138" cy="1349285"/>
          </a:xfrm>
          <a:prstGeom prst="rect">
            <a:avLst/>
          </a:prstGeom>
        </p:spPr>
      </p:pic>
      <p:sp>
        <p:nvSpPr>
          <p:cNvPr id="5" name="Marcador de número de diapositiva 4">
            <a:extLst>
              <a:ext uri="{FF2B5EF4-FFF2-40B4-BE49-F238E27FC236}">
                <a16:creationId xmlns:a16="http://schemas.microsoft.com/office/drawing/2014/main" id="{4916C35A-4761-CBE9-49AD-2C3A4928C1E2}"/>
              </a:ext>
            </a:extLst>
          </p:cNvPr>
          <p:cNvSpPr>
            <a:spLocks noGrp="1"/>
          </p:cNvSpPr>
          <p:nvPr>
            <p:ph type="sldNum" sz="quarter" idx="12"/>
          </p:nvPr>
        </p:nvSpPr>
        <p:spPr/>
        <p:txBody>
          <a:bodyPr/>
          <a:lstStyle/>
          <a:p>
            <a:fld id="{C74CBB0B-5D0C-43FE-9043-22172208F6F8}" type="slidenum">
              <a:rPr lang="es-CO" smtClean="0"/>
              <a:t>‹Nº›</a:t>
            </a:fld>
            <a:endParaRPr lang="es-CO"/>
          </a:p>
        </p:txBody>
      </p:sp>
    </p:spTree>
    <p:extLst>
      <p:ext uri="{BB962C8B-B14F-4D97-AF65-F5344CB8AC3E}">
        <p14:creationId xmlns:p14="http://schemas.microsoft.com/office/powerpoint/2010/main" val="1034561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Diapositiva de título">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C4201D2B-7635-B428-D717-5BAA3AF3AB5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50"/>
            <a:ext cx="12192000" cy="6858299"/>
          </a:xfrm>
          <a:prstGeom prst="rect">
            <a:avLst/>
          </a:prstGeom>
        </p:spPr>
      </p:pic>
      <p:pic>
        <p:nvPicPr>
          <p:cNvPr id="10" name="Imagen 9">
            <a:extLst>
              <a:ext uri="{FF2B5EF4-FFF2-40B4-BE49-F238E27FC236}">
                <a16:creationId xmlns:a16="http://schemas.microsoft.com/office/drawing/2014/main" id="{7546D40A-96B8-D561-0EFF-E423FA89EF7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a:stretch/>
        </p:blipFill>
        <p:spPr>
          <a:xfrm>
            <a:off x="266" y="0"/>
            <a:ext cx="12191734" cy="6858149"/>
          </a:xfrm>
          <a:prstGeom prst="rect">
            <a:avLst/>
          </a:prstGeom>
        </p:spPr>
      </p:pic>
      <p:sp>
        <p:nvSpPr>
          <p:cNvPr id="2" name="Título 1">
            <a:extLst>
              <a:ext uri="{FF2B5EF4-FFF2-40B4-BE49-F238E27FC236}">
                <a16:creationId xmlns:a16="http://schemas.microsoft.com/office/drawing/2014/main" id="{62C092A5-DE25-767F-031F-CE0639AC53CE}"/>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a:extLst>
              <a:ext uri="{FF2B5EF4-FFF2-40B4-BE49-F238E27FC236}">
                <a16:creationId xmlns:a16="http://schemas.microsoft.com/office/drawing/2014/main" id="{61259010-DBE2-D34D-D879-AC7A1D28336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a:extLst>
              <a:ext uri="{FF2B5EF4-FFF2-40B4-BE49-F238E27FC236}">
                <a16:creationId xmlns:a16="http://schemas.microsoft.com/office/drawing/2014/main" id="{528C31B2-286A-C9C4-E01D-E40D72576A79}"/>
              </a:ext>
            </a:extLst>
          </p:cNvPr>
          <p:cNvSpPr>
            <a:spLocks noGrp="1"/>
          </p:cNvSpPr>
          <p:nvPr>
            <p:ph type="dt" sz="half" idx="10"/>
          </p:nvPr>
        </p:nvSpPr>
        <p:spPr/>
        <p:txBody>
          <a:bodyPr/>
          <a:lstStyle/>
          <a:p>
            <a:fld id="{856A6FAC-9192-436B-870E-80DDE60983C7}" type="datetimeFigureOut">
              <a:rPr lang="es-CO" smtClean="0"/>
              <a:t>27/10/2023</a:t>
            </a:fld>
            <a:endParaRPr lang="es-CO"/>
          </a:p>
        </p:txBody>
      </p:sp>
      <p:sp>
        <p:nvSpPr>
          <p:cNvPr id="5" name="Marcador de pie de página 4">
            <a:extLst>
              <a:ext uri="{FF2B5EF4-FFF2-40B4-BE49-F238E27FC236}">
                <a16:creationId xmlns:a16="http://schemas.microsoft.com/office/drawing/2014/main" id="{591D1DDB-6CC7-9360-8F7F-08FF87C5D7B4}"/>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DEC3D685-36E9-396E-8492-722E755FAF4F}"/>
              </a:ext>
            </a:extLst>
          </p:cNvPr>
          <p:cNvSpPr>
            <a:spLocks noGrp="1"/>
          </p:cNvSpPr>
          <p:nvPr>
            <p:ph type="sldNum" sz="quarter" idx="12"/>
          </p:nvPr>
        </p:nvSpPr>
        <p:spPr/>
        <p:txBody>
          <a:bodyPr/>
          <a:lstStyle/>
          <a:p>
            <a:fld id="{C74CBB0B-5D0C-43FE-9043-22172208F6F8}" type="slidenum">
              <a:rPr lang="es-CO" smtClean="0"/>
              <a:t>‹Nº›</a:t>
            </a:fld>
            <a:endParaRPr lang="es-CO"/>
          </a:p>
        </p:txBody>
      </p:sp>
      <p:grpSp>
        <p:nvGrpSpPr>
          <p:cNvPr id="11" name="Grupo 10">
            <a:extLst>
              <a:ext uri="{FF2B5EF4-FFF2-40B4-BE49-F238E27FC236}">
                <a16:creationId xmlns:a16="http://schemas.microsoft.com/office/drawing/2014/main" id="{CEB9F1BC-7693-BA3E-E9AD-9CA5673FC8F4}"/>
              </a:ext>
            </a:extLst>
          </p:cNvPr>
          <p:cNvGrpSpPr/>
          <p:nvPr userDrawn="1"/>
        </p:nvGrpSpPr>
        <p:grpSpPr>
          <a:xfrm>
            <a:off x="10354108" y="248194"/>
            <a:ext cx="1546176" cy="701096"/>
            <a:chOff x="10267406" y="173242"/>
            <a:chExt cx="1737360" cy="787786"/>
          </a:xfrm>
        </p:grpSpPr>
        <p:sp>
          <p:nvSpPr>
            <p:cNvPr id="9" name="Rectángulo 8">
              <a:extLst>
                <a:ext uri="{FF2B5EF4-FFF2-40B4-BE49-F238E27FC236}">
                  <a16:creationId xmlns:a16="http://schemas.microsoft.com/office/drawing/2014/main" id="{8FA5BFF3-459B-A2CF-6F2E-6EFCD3CA20C1}"/>
                </a:ext>
              </a:extLst>
            </p:cNvPr>
            <p:cNvSpPr/>
            <p:nvPr userDrawn="1"/>
          </p:nvSpPr>
          <p:spPr>
            <a:xfrm>
              <a:off x="10267406" y="173242"/>
              <a:ext cx="1737360" cy="7019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8" name="Imagen 7">
              <a:extLst>
                <a:ext uri="{FF2B5EF4-FFF2-40B4-BE49-F238E27FC236}">
                  <a16:creationId xmlns:a16="http://schemas.microsoft.com/office/drawing/2014/main" id="{0158212A-F288-1C7D-6002-E132D7889FD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431781" y="185149"/>
              <a:ext cx="1502058" cy="775879"/>
            </a:xfrm>
            <a:prstGeom prst="rect">
              <a:avLst/>
            </a:prstGeom>
          </p:spPr>
        </p:pic>
      </p:grpSp>
    </p:spTree>
    <p:extLst>
      <p:ext uri="{BB962C8B-B14F-4D97-AF65-F5344CB8AC3E}">
        <p14:creationId xmlns:p14="http://schemas.microsoft.com/office/powerpoint/2010/main" val="35722071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13D0CCB-4FFD-D76C-2516-7E388FCAB981}"/>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E1E21056-E582-22D1-6201-8C5FC793E53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77EB76F7-CED7-0277-AFCB-6886CB518DAF}"/>
              </a:ext>
            </a:extLst>
          </p:cNvPr>
          <p:cNvSpPr>
            <a:spLocks noGrp="1"/>
          </p:cNvSpPr>
          <p:nvPr>
            <p:ph type="dt" sz="half" idx="10"/>
          </p:nvPr>
        </p:nvSpPr>
        <p:spPr/>
        <p:txBody>
          <a:bodyPr/>
          <a:lstStyle/>
          <a:p>
            <a:fld id="{856A6FAC-9192-436B-870E-80DDE60983C7}" type="datetimeFigureOut">
              <a:rPr lang="es-CO" smtClean="0"/>
              <a:t>27/10/2023</a:t>
            </a:fld>
            <a:endParaRPr lang="es-CO"/>
          </a:p>
        </p:txBody>
      </p:sp>
      <p:sp>
        <p:nvSpPr>
          <p:cNvPr id="5" name="Marcador de pie de página 4">
            <a:extLst>
              <a:ext uri="{FF2B5EF4-FFF2-40B4-BE49-F238E27FC236}">
                <a16:creationId xmlns:a16="http://schemas.microsoft.com/office/drawing/2014/main" id="{A4C8B0CA-24C5-6F63-CBFA-9062B6F26213}"/>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053FA383-2ECC-136F-2454-358FD4FC2159}"/>
              </a:ext>
            </a:extLst>
          </p:cNvPr>
          <p:cNvSpPr>
            <a:spLocks noGrp="1"/>
          </p:cNvSpPr>
          <p:nvPr>
            <p:ph type="sldNum" sz="quarter" idx="12"/>
          </p:nvPr>
        </p:nvSpPr>
        <p:spPr/>
        <p:txBody>
          <a:bodyPr/>
          <a:lstStyle/>
          <a:p>
            <a:fld id="{C74CBB0B-5D0C-43FE-9043-22172208F6F8}" type="slidenum">
              <a:rPr lang="es-CO" smtClean="0"/>
              <a:t>‹Nº›</a:t>
            </a:fld>
            <a:endParaRPr lang="es-CO"/>
          </a:p>
        </p:txBody>
      </p:sp>
      <p:pic>
        <p:nvPicPr>
          <p:cNvPr id="8" name="Imagen 7">
            <a:extLst>
              <a:ext uri="{FF2B5EF4-FFF2-40B4-BE49-F238E27FC236}">
                <a16:creationId xmlns:a16="http://schemas.microsoft.com/office/drawing/2014/main" id="{8785305E-9BB9-E750-A656-8F509F95FE5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50"/>
            <a:ext cx="12192000" cy="6858299"/>
          </a:xfrm>
          <a:prstGeom prst="rect">
            <a:avLst/>
          </a:prstGeom>
        </p:spPr>
      </p:pic>
      <p:grpSp>
        <p:nvGrpSpPr>
          <p:cNvPr id="7" name="Grupo 6">
            <a:extLst>
              <a:ext uri="{FF2B5EF4-FFF2-40B4-BE49-F238E27FC236}">
                <a16:creationId xmlns:a16="http://schemas.microsoft.com/office/drawing/2014/main" id="{F9CB3845-3FE5-9849-EF8D-085DB2AF0DD9}"/>
              </a:ext>
            </a:extLst>
          </p:cNvPr>
          <p:cNvGrpSpPr/>
          <p:nvPr userDrawn="1"/>
        </p:nvGrpSpPr>
        <p:grpSpPr>
          <a:xfrm>
            <a:off x="10354108" y="248194"/>
            <a:ext cx="1546176" cy="701096"/>
            <a:chOff x="10267406" y="173242"/>
            <a:chExt cx="1737360" cy="787786"/>
          </a:xfrm>
        </p:grpSpPr>
        <p:sp>
          <p:nvSpPr>
            <p:cNvPr id="9" name="Rectángulo 8">
              <a:extLst>
                <a:ext uri="{FF2B5EF4-FFF2-40B4-BE49-F238E27FC236}">
                  <a16:creationId xmlns:a16="http://schemas.microsoft.com/office/drawing/2014/main" id="{3789E251-97F0-092F-244B-525770A51FC2}"/>
                </a:ext>
              </a:extLst>
            </p:cNvPr>
            <p:cNvSpPr/>
            <p:nvPr userDrawn="1"/>
          </p:nvSpPr>
          <p:spPr>
            <a:xfrm>
              <a:off x="10267406" y="173242"/>
              <a:ext cx="1737360" cy="7019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0" name="Imagen 9">
              <a:extLst>
                <a:ext uri="{FF2B5EF4-FFF2-40B4-BE49-F238E27FC236}">
                  <a16:creationId xmlns:a16="http://schemas.microsoft.com/office/drawing/2014/main" id="{715DC389-FA4D-7C3B-417B-F66DDD1CD22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431781" y="185149"/>
              <a:ext cx="1502058" cy="775879"/>
            </a:xfrm>
            <a:prstGeom prst="rect">
              <a:avLst/>
            </a:prstGeom>
          </p:spPr>
        </p:pic>
      </p:grpSp>
    </p:spTree>
    <p:extLst>
      <p:ext uri="{BB962C8B-B14F-4D97-AF65-F5344CB8AC3E}">
        <p14:creationId xmlns:p14="http://schemas.microsoft.com/office/powerpoint/2010/main" val="3652379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0A0128F-3548-EBBF-BD29-1EB1D245720C}"/>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2B611771-8F44-52FC-9741-53E17FE3733D}"/>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CA0D0EFA-890A-CDAE-F1B6-CDA7C84A4BFA}"/>
              </a:ext>
            </a:extLst>
          </p:cNvPr>
          <p:cNvSpPr>
            <a:spLocks noGrp="1"/>
          </p:cNvSpPr>
          <p:nvPr>
            <p:ph type="dt" sz="half" idx="10"/>
          </p:nvPr>
        </p:nvSpPr>
        <p:spPr/>
        <p:txBody>
          <a:bodyPr/>
          <a:lstStyle/>
          <a:p>
            <a:fld id="{856A6FAC-9192-436B-870E-80DDE60983C7}" type="datetimeFigureOut">
              <a:rPr lang="es-CO" smtClean="0"/>
              <a:t>27/10/2023</a:t>
            </a:fld>
            <a:endParaRPr lang="es-CO"/>
          </a:p>
        </p:txBody>
      </p:sp>
      <p:sp>
        <p:nvSpPr>
          <p:cNvPr id="5" name="Marcador de pie de página 4">
            <a:extLst>
              <a:ext uri="{FF2B5EF4-FFF2-40B4-BE49-F238E27FC236}">
                <a16:creationId xmlns:a16="http://schemas.microsoft.com/office/drawing/2014/main" id="{9903C958-22C5-59D4-D584-C88407A5F5A3}"/>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D0441F80-8960-189A-2E8E-15505E6A0F98}"/>
              </a:ext>
            </a:extLst>
          </p:cNvPr>
          <p:cNvSpPr>
            <a:spLocks noGrp="1"/>
          </p:cNvSpPr>
          <p:nvPr>
            <p:ph type="sldNum" sz="quarter" idx="12"/>
          </p:nvPr>
        </p:nvSpPr>
        <p:spPr/>
        <p:txBody>
          <a:bodyPr/>
          <a:lstStyle/>
          <a:p>
            <a:fld id="{C74CBB0B-5D0C-43FE-9043-22172208F6F8}" type="slidenum">
              <a:rPr lang="es-CO" smtClean="0"/>
              <a:t>‹Nº›</a:t>
            </a:fld>
            <a:endParaRPr lang="es-CO"/>
          </a:p>
        </p:txBody>
      </p:sp>
      <p:pic>
        <p:nvPicPr>
          <p:cNvPr id="11" name="Imagen 10">
            <a:extLst>
              <a:ext uri="{FF2B5EF4-FFF2-40B4-BE49-F238E27FC236}">
                <a16:creationId xmlns:a16="http://schemas.microsoft.com/office/drawing/2014/main" id="{210946F8-5F5D-FC65-6FE7-EE7AD87150B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6" y="0"/>
            <a:ext cx="12191734" cy="6858149"/>
          </a:xfrm>
          <a:prstGeom prst="rect">
            <a:avLst/>
          </a:prstGeom>
        </p:spPr>
      </p:pic>
    </p:spTree>
    <p:extLst>
      <p:ext uri="{BB962C8B-B14F-4D97-AF65-F5344CB8AC3E}">
        <p14:creationId xmlns:p14="http://schemas.microsoft.com/office/powerpoint/2010/main" val="20469703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531F210-8371-C703-B82E-47C593C78A20}"/>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0B15A348-98B3-3879-5E17-CB0127E64850}"/>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a:extLst>
              <a:ext uri="{FF2B5EF4-FFF2-40B4-BE49-F238E27FC236}">
                <a16:creationId xmlns:a16="http://schemas.microsoft.com/office/drawing/2014/main" id="{88F33D3A-1132-9B1A-B962-CD60ABDB6F59}"/>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a:extLst>
              <a:ext uri="{FF2B5EF4-FFF2-40B4-BE49-F238E27FC236}">
                <a16:creationId xmlns:a16="http://schemas.microsoft.com/office/drawing/2014/main" id="{81E0D49E-7178-69A3-8F58-4D4C48A6CEFA}"/>
              </a:ext>
            </a:extLst>
          </p:cNvPr>
          <p:cNvSpPr>
            <a:spLocks noGrp="1"/>
          </p:cNvSpPr>
          <p:nvPr>
            <p:ph type="dt" sz="half" idx="10"/>
          </p:nvPr>
        </p:nvSpPr>
        <p:spPr/>
        <p:txBody>
          <a:bodyPr/>
          <a:lstStyle/>
          <a:p>
            <a:fld id="{856A6FAC-9192-436B-870E-80DDE60983C7}" type="datetimeFigureOut">
              <a:rPr lang="es-CO" smtClean="0"/>
              <a:t>27/10/2023</a:t>
            </a:fld>
            <a:endParaRPr lang="es-CO"/>
          </a:p>
        </p:txBody>
      </p:sp>
      <p:sp>
        <p:nvSpPr>
          <p:cNvPr id="6" name="Marcador de pie de página 5">
            <a:extLst>
              <a:ext uri="{FF2B5EF4-FFF2-40B4-BE49-F238E27FC236}">
                <a16:creationId xmlns:a16="http://schemas.microsoft.com/office/drawing/2014/main" id="{2F5CC090-A935-39EC-1352-2703D7774C23}"/>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F9F37035-180E-0152-1228-EECA44274B02}"/>
              </a:ext>
            </a:extLst>
          </p:cNvPr>
          <p:cNvSpPr>
            <a:spLocks noGrp="1"/>
          </p:cNvSpPr>
          <p:nvPr>
            <p:ph type="sldNum" sz="quarter" idx="12"/>
          </p:nvPr>
        </p:nvSpPr>
        <p:spPr/>
        <p:txBody>
          <a:bodyPr/>
          <a:lstStyle/>
          <a:p>
            <a:fld id="{C74CBB0B-5D0C-43FE-9043-22172208F6F8}" type="slidenum">
              <a:rPr lang="es-CO" smtClean="0"/>
              <a:t>‹Nº›</a:t>
            </a:fld>
            <a:endParaRPr lang="es-CO"/>
          </a:p>
        </p:txBody>
      </p:sp>
    </p:spTree>
    <p:extLst>
      <p:ext uri="{BB962C8B-B14F-4D97-AF65-F5344CB8AC3E}">
        <p14:creationId xmlns:p14="http://schemas.microsoft.com/office/powerpoint/2010/main" val="9266938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ECAB338-F339-66BE-83C6-7A3F6FECC920}"/>
              </a:ext>
            </a:extLst>
          </p:cNvPr>
          <p:cNvSpPr>
            <a:spLocks noGrp="1"/>
          </p:cNvSpPr>
          <p:nvPr>
            <p:ph type="title"/>
          </p:nvPr>
        </p:nvSpPr>
        <p:spPr>
          <a:xfrm>
            <a:off x="839788" y="365125"/>
            <a:ext cx="10515600" cy="1325563"/>
          </a:xfrm>
        </p:spPr>
        <p:txBody>
          <a:bodyPr/>
          <a:lstStyle/>
          <a:p>
            <a:r>
              <a:rPr lang="es-ES" dirty="0"/>
              <a:t>Haga clic para modificar el estilo de título del patrón</a:t>
            </a:r>
            <a:endParaRPr lang="es-CO" dirty="0"/>
          </a:p>
        </p:txBody>
      </p:sp>
      <p:sp>
        <p:nvSpPr>
          <p:cNvPr id="3" name="Marcador de texto 2">
            <a:extLst>
              <a:ext uri="{FF2B5EF4-FFF2-40B4-BE49-F238E27FC236}">
                <a16:creationId xmlns:a16="http://schemas.microsoft.com/office/drawing/2014/main" id="{69935FC1-EFEA-9E70-C955-E0F46AFA991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a:t>Haga clic para modificar los estilos de texto del patrón</a:t>
            </a:r>
          </a:p>
        </p:txBody>
      </p:sp>
      <p:sp>
        <p:nvSpPr>
          <p:cNvPr id="4" name="Marcador de contenido 3">
            <a:extLst>
              <a:ext uri="{FF2B5EF4-FFF2-40B4-BE49-F238E27FC236}">
                <a16:creationId xmlns:a16="http://schemas.microsoft.com/office/drawing/2014/main" id="{B52A0A90-FD8F-D098-9E3C-8B3903C7EAD4}"/>
              </a:ext>
            </a:extLst>
          </p:cNvPr>
          <p:cNvSpPr>
            <a:spLocks noGrp="1"/>
          </p:cNvSpPr>
          <p:nvPr>
            <p:ph sz="half" idx="2"/>
          </p:nvPr>
        </p:nvSpPr>
        <p:spPr>
          <a:xfrm>
            <a:off x="839788" y="2505075"/>
            <a:ext cx="5157787" cy="3684588"/>
          </a:xfrm>
        </p:spPr>
        <p:txBody>
          <a:body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CO" dirty="0"/>
          </a:p>
        </p:txBody>
      </p:sp>
      <p:sp>
        <p:nvSpPr>
          <p:cNvPr id="5" name="Marcador de texto 4">
            <a:extLst>
              <a:ext uri="{FF2B5EF4-FFF2-40B4-BE49-F238E27FC236}">
                <a16:creationId xmlns:a16="http://schemas.microsoft.com/office/drawing/2014/main" id="{A0F47486-611C-6371-6BFF-C8AADB90A80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25A5BFE2-9B56-F9FE-1317-1698B3D8A8E5}"/>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a:extLst>
              <a:ext uri="{FF2B5EF4-FFF2-40B4-BE49-F238E27FC236}">
                <a16:creationId xmlns:a16="http://schemas.microsoft.com/office/drawing/2014/main" id="{758251A3-C7BF-3DF9-1006-6349C94FA1F1}"/>
              </a:ext>
            </a:extLst>
          </p:cNvPr>
          <p:cNvSpPr>
            <a:spLocks noGrp="1"/>
          </p:cNvSpPr>
          <p:nvPr>
            <p:ph type="dt" sz="half" idx="10"/>
          </p:nvPr>
        </p:nvSpPr>
        <p:spPr/>
        <p:txBody>
          <a:bodyPr/>
          <a:lstStyle/>
          <a:p>
            <a:fld id="{856A6FAC-9192-436B-870E-80DDE60983C7}" type="datetimeFigureOut">
              <a:rPr lang="es-CO" smtClean="0"/>
              <a:t>27/10/2023</a:t>
            </a:fld>
            <a:endParaRPr lang="es-CO"/>
          </a:p>
        </p:txBody>
      </p:sp>
      <p:sp>
        <p:nvSpPr>
          <p:cNvPr id="8" name="Marcador de pie de página 7">
            <a:extLst>
              <a:ext uri="{FF2B5EF4-FFF2-40B4-BE49-F238E27FC236}">
                <a16:creationId xmlns:a16="http://schemas.microsoft.com/office/drawing/2014/main" id="{644687DF-C287-0B90-0384-AC46566F9DE1}"/>
              </a:ext>
            </a:extLst>
          </p:cNvPr>
          <p:cNvSpPr>
            <a:spLocks noGrp="1"/>
          </p:cNvSpPr>
          <p:nvPr>
            <p:ph type="ftr" sz="quarter" idx="11"/>
          </p:nvPr>
        </p:nvSpPr>
        <p:spPr/>
        <p:txBody>
          <a:bodyPr/>
          <a:lstStyle/>
          <a:p>
            <a:endParaRPr lang="es-CO"/>
          </a:p>
        </p:txBody>
      </p:sp>
      <p:sp>
        <p:nvSpPr>
          <p:cNvPr id="9" name="Marcador de número de diapositiva 8">
            <a:extLst>
              <a:ext uri="{FF2B5EF4-FFF2-40B4-BE49-F238E27FC236}">
                <a16:creationId xmlns:a16="http://schemas.microsoft.com/office/drawing/2014/main" id="{EB92D22D-0268-7F05-56E0-5963F89C291C}"/>
              </a:ext>
            </a:extLst>
          </p:cNvPr>
          <p:cNvSpPr>
            <a:spLocks noGrp="1"/>
          </p:cNvSpPr>
          <p:nvPr>
            <p:ph type="sldNum" sz="quarter" idx="12"/>
          </p:nvPr>
        </p:nvSpPr>
        <p:spPr/>
        <p:txBody>
          <a:bodyPr/>
          <a:lstStyle/>
          <a:p>
            <a:fld id="{C74CBB0B-5D0C-43FE-9043-22172208F6F8}" type="slidenum">
              <a:rPr lang="es-CO" smtClean="0"/>
              <a:t>‹Nº›</a:t>
            </a:fld>
            <a:endParaRPr lang="es-CO"/>
          </a:p>
        </p:txBody>
      </p:sp>
    </p:spTree>
    <p:extLst>
      <p:ext uri="{BB962C8B-B14F-4D97-AF65-F5344CB8AC3E}">
        <p14:creationId xmlns:p14="http://schemas.microsoft.com/office/powerpoint/2010/main" val="32573337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B5FE461-F01D-222B-4C7C-57D2AA8652C0}"/>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fecha 2">
            <a:extLst>
              <a:ext uri="{FF2B5EF4-FFF2-40B4-BE49-F238E27FC236}">
                <a16:creationId xmlns:a16="http://schemas.microsoft.com/office/drawing/2014/main" id="{5CFB908D-19D2-F83C-4039-D58C06ECA823}"/>
              </a:ext>
            </a:extLst>
          </p:cNvPr>
          <p:cNvSpPr>
            <a:spLocks noGrp="1"/>
          </p:cNvSpPr>
          <p:nvPr>
            <p:ph type="dt" sz="half" idx="10"/>
          </p:nvPr>
        </p:nvSpPr>
        <p:spPr/>
        <p:txBody>
          <a:bodyPr/>
          <a:lstStyle/>
          <a:p>
            <a:fld id="{856A6FAC-9192-436B-870E-80DDE60983C7}" type="datetimeFigureOut">
              <a:rPr lang="es-CO" smtClean="0"/>
              <a:t>27/10/2023</a:t>
            </a:fld>
            <a:endParaRPr lang="es-CO"/>
          </a:p>
        </p:txBody>
      </p:sp>
      <p:sp>
        <p:nvSpPr>
          <p:cNvPr id="4" name="Marcador de pie de página 3">
            <a:extLst>
              <a:ext uri="{FF2B5EF4-FFF2-40B4-BE49-F238E27FC236}">
                <a16:creationId xmlns:a16="http://schemas.microsoft.com/office/drawing/2014/main" id="{877D68EF-BFF2-A72E-07EE-5E72D7A4740D}"/>
              </a:ext>
            </a:extLst>
          </p:cNvPr>
          <p:cNvSpPr>
            <a:spLocks noGrp="1"/>
          </p:cNvSpPr>
          <p:nvPr>
            <p:ph type="ftr" sz="quarter" idx="11"/>
          </p:nvPr>
        </p:nvSpPr>
        <p:spPr/>
        <p:txBody>
          <a:bodyPr/>
          <a:lstStyle/>
          <a:p>
            <a:endParaRPr lang="es-CO"/>
          </a:p>
        </p:txBody>
      </p:sp>
      <p:sp>
        <p:nvSpPr>
          <p:cNvPr id="5" name="Marcador de número de diapositiva 4">
            <a:extLst>
              <a:ext uri="{FF2B5EF4-FFF2-40B4-BE49-F238E27FC236}">
                <a16:creationId xmlns:a16="http://schemas.microsoft.com/office/drawing/2014/main" id="{538FE25A-BF2A-CF99-7E87-C956434B72ED}"/>
              </a:ext>
            </a:extLst>
          </p:cNvPr>
          <p:cNvSpPr>
            <a:spLocks noGrp="1"/>
          </p:cNvSpPr>
          <p:nvPr>
            <p:ph type="sldNum" sz="quarter" idx="12"/>
          </p:nvPr>
        </p:nvSpPr>
        <p:spPr/>
        <p:txBody>
          <a:bodyPr/>
          <a:lstStyle/>
          <a:p>
            <a:fld id="{C74CBB0B-5D0C-43FE-9043-22172208F6F8}" type="slidenum">
              <a:rPr lang="es-CO" smtClean="0"/>
              <a:t>‹Nº›</a:t>
            </a:fld>
            <a:endParaRPr lang="es-CO"/>
          </a:p>
        </p:txBody>
      </p:sp>
    </p:spTree>
    <p:extLst>
      <p:ext uri="{BB962C8B-B14F-4D97-AF65-F5344CB8AC3E}">
        <p14:creationId xmlns:p14="http://schemas.microsoft.com/office/powerpoint/2010/main" val="12714246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DB9DC9B7-1E4F-7D26-4BD7-745061F4E257}"/>
              </a:ext>
            </a:extLst>
          </p:cNvPr>
          <p:cNvSpPr>
            <a:spLocks noGrp="1"/>
          </p:cNvSpPr>
          <p:nvPr>
            <p:ph type="dt" sz="half" idx="10"/>
          </p:nvPr>
        </p:nvSpPr>
        <p:spPr/>
        <p:txBody>
          <a:bodyPr/>
          <a:lstStyle/>
          <a:p>
            <a:fld id="{856A6FAC-9192-436B-870E-80DDE60983C7}" type="datetimeFigureOut">
              <a:rPr lang="es-CO" smtClean="0"/>
              <a:t>27/10/2023</a:t>
            </a:fld>
            <a:endParaRPr lang="es-CO"/>
          </a:p>
        </p:txBody>
      </p:sp>
      <p:sp>
        <p:nvSpPr>
          <p:cNvPr id="3" name="Marcador de pie de página 2">
            <a:extLst>
              <a:ext uri="{FF2B5EF4-FFF2-40B4-BE49-F238E27FC236}">
                <a16:creationId xmlns:a16="http://schemas.microsoft.com/office/drawing/2014/main" id="{9F5816B9-11D6-2A5A-0FD1-DB0FC94DB765}"/>
              </a:ext>
            </a:extLst>
          </p:cNvPr>
          <p:cNvSpPr>
            <a:spLocks noGrp="1"/>
          </p:cNvSpPr>
          <p:nvPr>
            <p:ph type="ftr" sz="quarter" idx="11"/>
          </p:nvPr>
        </p:nvSpPr>
        <p:spPr/>
        <p:txBody>
          <a:bodyPr/>
          <a:lstStyle/>
          <a:p>
            <a:endParaRPr lang="es-CO"/>
          </a:p>
        </p:txBody>
      </p:sp>
      <p:sp>
        <p:nvSpPr>
          <p:cNvPr id="4" name="Marcador de número de diapositiva 3">
            <a:extLst>
              <a:ext uri="{FF2B5EF4-FFF2-40B4-BE49-F238E27FC236}">
                <a16:creationId xmlns:a16="http://schemas.microsoft.com/office/drawing/2014/main" id="{D3A788D0-F4D3-2B6C-9239-17F58235B626}"/>
              </a:ext>
            </a:extLst>
          </p:cNvPr>
          <p:cNvSpPr>
            <a:spLocks noGrp="1"/>
          </p:cNvSpPr>
          <p:nvPr>
            <p:ph type="sldNum" sz="quarter" idx="12"/>
          </p:nvPr>
        </p:nvSpPr>
        <p:spPr/>
        <p:txBody>
          <a:bodyPr/>
          <a:lstStyle/>
          <a:p>
            <a:fld id="{C74CBB0B-5D0C-43FE-9043-22172208F6F8}" type="slidenum">
              <a:rPr lang="es-CO" smtClean="0"/>
              <a:t>‹Nº›</a:t>
            </a:fld>
            <a:endParaRPr lang="es-CO"/>
          </a:p>
        </p:txBody>
      </p:sp>
    </p:spTree>
    <p:extLst>
      <p:ext uri="{BB962C8B-B14F-4D97-AF65-F5344CB8AC3E}">
        <p14:creationId xmlns:p14="http://schemas.microsoft.com/office/powerpoint/2010/main" val="16627494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CF842174-351A-5C35-E775-1CDC59E177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dirty="0"/>
              <a:t>Haga clic para modificar el estilo de título del patrón</a:t>
            </a:r>
            <a:endParaRPr lang="es-CO" dirty="0"/>
          </a:p>
        </p:txBody>
      </p:sp>
      <p:sp>
        <p:nvSpPr>
          <p:cNvPr id="3" name="Marcador de texto 2">
            <a:extLst>
              <a:ext uri="{FF2B5EF4-FFF2-40B4-BE49-F238E27FC236}">
                <a16:creationId xmlns:a16="http://schemas.microsoft.com/office/drawing/2014/main" id="{65D2E68F-9A0D-D89E-ED06-73EDB9E63B6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CO" dirty="0"/>
          </a:p>
        </p:txBody>
      </p:sp>
      <p:sp>
        <p:nvSpPr>
          <p:cNvPr id="4" name="Marcador de fecha 3">
            <a:extLst>
              <a:ext uri="{FF2B5EF4-FFF2-40B4-BE49-F238E27FC236}">
                <a16:creationId xmlns:a16="http://schemas.microsoft.com/office/drawing/2014/main" id="{D0A95696-420C-C45E-6F3E-ED258E8D8B8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6A6FAC-9192-436B-870E-80DDE60983C7}" type="datetimeFigureOut">
              <a:rPr lang="es-CO" smtClean="0"/>
              <a:t>27/10/2023</a:t>
            </a:fld>
            <a:endParaRPr lang="es-CO"/>
          </a:p>
        </p:txBody>
      </p:sp>
      <p:sp>
        <p:nvSpPr>
          <p:cNvPr id="5" name="Marcador de pie de página 4">
            <a:extLst>
              <a:ext uri="{FF2B5EF4-FFF2-40B4-BE49-F238E27FC236}">
                <a16:creationId xmlns:a16="http://schemas.microsoft.com/office/drawing/2014/main" id="{4BEF4216-2A8E-0656-28FD-6CAD51853C5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a:extLst>
              <a:ext uri="{FF2B5EF4-FFF2-40B4-BE49-F238E27FC236}">
                <a16:creationId xmlns:a16="http://schemas.microsoft.com/office/drawing/2014/main" id="{26FEC2FF-6B1B-D345-F657-95FAADED47F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4CBB0B-5D0C-43FE-9043-22172208F6F8}" type="slidenum">
              <a:rPr lang="es-CO" smtClean="0"/>
              <a:t>‹Nº›</a:t>
            </a:fld>
            <a:endParaRPr lang="es-CO"/>
          </a:p>
        </p:txBody>
      </p:sp>
    </p:spTree>
    <p:extLst>
      <p:ext uri="{BB962C8B-B14F-4D97-AF65-F5344CB8AC3E}">
        <p14:creationId xmlns:p14="http://schemas.microsoft.com/office/powerpoint/2010/main" val="1326068950"/>
      </p:ext>
    </p:extLst>
  </p:cSld>
  <p:clrMap bg1="lt1" tx1="dk1" bg2="lt2" tx2="dk2" accent1="accent1" accent2="accent2" accent3="accent3" accent4="accent4" accent5="accent5" accent6="accent6" hlink="hlink" folHlink="folHlink"/>
  <p:sldLayoutIdLst>
    <p:sldLayoutId id="2147483649" r:id="rId1"/>
    <p:sldLayoutId id="2147483661" r:id="rId2"/>
    <p:sldLayoutId id="2147483660" r:id="rId3"/>
    <p:sldLayoutId id="2147483651" r:id="rId4"/>
    <p:sldLayoutId id="2147483650"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hyperlink" Target="https://agenciadetierras-my.sharepoint.com/:x:/g/personal/capacitaciones_ant_ant_gov_co/EWYKLOAwnRZDqP7Xjg8pLX8BhTJTrNYa5kmFjZnjr_rDmw?e=F92RfC" TargetMode="Externa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hyperlink" Target="https://agenciadetierras.sharepoint.com/sites/antintranet/sistema-integrado-de-gestion/procesos-apoyo/Manual%20%20Adquisicin%20de%20Bienes%20y%20Servicios/ADQBS-M-002%20MANUAL%20DE%20SUPERVISI&#211;N%20E%20INTERVENTOR&#205;A%20DE%20CONTRATOS%20Y%20CONVENIOS%20V5.pdf" TargetMode="External"/><Relationship Id="rId2" Type="http://schemas.openxmlformats.org/officeDocument/2006/relationships/hyperlink" Target="https://agenciadetierras.sharepoint.com/sites/antintranet/sistema-integrado-de-gestion/procesos-apoyo/Manual%20%20Adquisicin%20de%20Bienes%20y%20Servicios/ADQBS-M-001%20MANUAL%20DE%20CONTRATACION%20V7.pdf" TargetMode="Externa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413C29DD-B038-2012-E5A5-A536FE1A447F}"/>
              </a:ext>
            </a:extLst>
          </p:cNvPr>
          <p:cNvSpPr txBox="1">
            <a:spLocks/>
          </p:cNvSpPr>
          <p:nvPr/>
        </p:nvSpPr>
        <p:spPr>
          <a:xfrm>
            <a:off x="184559" y="2166922"/>
            <a:ext cx="8774884" cy="2097248"/>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CO" sz="4800" b="1" dirty="0">
                <a:solidFill>
                  <a:schemeClr val="accent6">
                    <a:lumMod val="50000"/>
                  </a:schemeClr>
                </a:solidFill>
                <a:latin typeface="Helvetica" pitchFamily="2" charset="0"/>
              </a:rPr>
              <a:t>INDUCCIÓN Y REINDUCCIÓN   </a:t>
            </a:r>
            <a:br>
              <a:rPr lang="es-CO" sz="4800" b="1" dirty="0">
                <a:solidFill>
                  <a:schemeClr val="accent6">
                    <a:lumMod val="50000"/>
                  </a:schemeClr>
                </a:solidFill>
                <a:latin typeface="Helvetica" pitchFamily="2" charset="0"/>
              </a:rPr>
            </a:br>
            <a:r>
              <a:rPr lang="es-CO" sz="4800" b="1" dirty="0">
                <a:solidFill>
                  <a:schemeClr val="accent6">
                    <a:lumMod val="50000"/>
                  </a:schemeClr>
                </a:solidFill>
                <a:latin typeface="Helvetica" pitchFamily="2" charset="0"/>
              </a:rPr>
              <a:t>SUPERVISIÓN DE CONTRATOS </a:t>
            </a:r>
          </a:p>
        </p:txBody>
      </p:sp>
      <p:sp>
        <p:nvSpPr>
          <p:cNvPr id="5" name="CuadroTexto 4">
            <a:extLst>
              <a:ext uri="{FF2B5EF4-FFF2-40B4-BE49-F238E27FC236}">
                <a16:creationId xmlns:a16="http://schemas.microsoft.com/office/drawing/2014/main" id="{8368D939-C547-F4CA-DCF6-C6BA9343842C}"/>
              </a:ext>
            </a:extLst>
          </p:cNvPr>
          <p:cNvSpPr txBox="1"/>
          <p:nvPr/>
        </p:nvSpPr>
        <p:spPr>
          <a:xfrm>
            <a:off x="1603513" y="4691078"/>
            <a:ext cx="6096000" cy="861774"/>
          </a:xfrm>
          <a:prstGeom prst="rect">
            <a:avLst/>
          </a:prstGeom>
          <a:noFill/>
        </p:spPr>
        <p:txBody>
          <a:bodyPr wrap="square">
            <a:spAutoFit/>
          </a:bodyPr>
          <a:lstStyle/>
          <a:p>
            <a:pPr algn="ctr" rtl="0" fontAlgn="base"/>
            <a:r>
              <a:rPr lang="en-US" sz="1800" b="1" i="0" u="none" strike="noStrike" dirty="0" err="1">
                <a:solidFill>
                  <a:schemeClr val="accent6">
                    <a:lumMod val="50000"/>
                  </a:schemeClr>
                </a:solidFill>
                <a:effectLst/>
                <a:latin typeface="Verdana" panose="020B0604030504040204" pitchFamily="34" charset="0"/>
              </a:rPr>
              <a:t>Secretaría</a:t>
            </a:r>
            <a:r>
              <a:rPr lang="en-US" sz="1800" b="1" i="0" u="none" strike="noStrike" dirty="0">
                <a:solidFill>
                  <a:schemeClr val="accent6">
                    <a:lumMod val="50000"/>
                  </a:schemeClr>
                </a:solidFill>
                <a:effectLst/>
                <a:latin typeface="Verdana" panose="020B0604030504040204" pitchFamily="34" charset="0"/>
              </a:rPr>
              <a:t> General</a:t>
            </a:r>
            <a:r>
              <a:rPr lang="en-US" sz="1800" b="0" i="0" u="none" strike="noStrike" dirty="0">
                <a:solidFill>
                  <a:schemeClr val="accent6">
                    <a:lumMod val="50000"/>
                  </a:schemeClr>
                </a:solidFill>
                <a:effectLst/>
                <a:latin typeface="Verdana" panose="020B0604030504040204" pitchFamily="34" charset="0"/>
              </a:rPr>
              <a:t>– </a:t>
            </a:r>
            <a:r>
              <a:rPr lang="en-US" sz="1800" b="0" i="0" u="none" strike="noStrike" dirty="0" err="1">
                <a:solidFill>
                  <a:schemeClr val="accent6">
                    <a:lumMod val="50000"/>
                  </a:schemeClr>
                </a:solidFill>
                <a:effectLst/>
                <a:latin typeface="Verdana" panose="020B0604030504040204" pitchFamily="34" charset="0"/>
              </a:rPr>
              <a:t>Coordinación</a:t>
            </a:r>
            <a:r>
              <a:rPr lang="en-US" sz="1800" b="0" i="0" u="none" strike="noStrike" dirty="0">
                <a:solidFill>
                  <a:schemeClr val="accent6">
                    <a:lumMod val="50000"/>
                  </a:schemeClr>
                </a:solidFill>
                <a:effectLst/>
                <a:latin typeface="Verdana" panose="020B0604030504040204" pitchFamily="34" charset="0"/>
              </a:rPr>
              <a:t> para la </a:t>
            </a:r>
            <a:r>
              <a:rPr lang="en-US" sz="1800" b="0" i="0" u="none" strike="noStrike" dirty="0" err="1">
                <a:solidFill>
                  <a:schemeClr val="accent6">
                    <a:lumMod val="50000"/>
                  </a:schemeClr>
                </a:solidFill>
                <a:effectLst/>
                <a:latin typeface="Verdana" panose="020B0604030504040204" pitchFamily="34" charset="0"/>
              </a:rPr>
              <a:t>Gestión</a:t>
            </a:r>
            <a:r>
              <a:rPr lang="en-US" sz="1800" b="0" i="0" u="none" strike="noStrike" dirty="0">
                <a:solidFill>
                  <a:schemeClr val="accent6">
                    <a:lumMod val="50000"/>
                  </a:schemeClr>
                </a:solidFill>
                <a:effectLst/>
                <a:latin typeface="Verdana" panose="020B0604030504040204" pitchFamily="34" charset="0"/>
              </a:rPr>
              <a:t> Contractual</a:t>
            </a:r>
            <a:r>
              <a:rPr lang="en-US" sz="1800" b="0" i="0" dirty="0">
                <a:solidFill>
                  <a:schemeClr val="accent6">
                    <a:lumMod val="50000"/>
                  </a:schemeClr>
                </a:solidFill>
                <a:effectLst/>
                <a:latin typeface="Verdana" panose="020B0604030504040204" pitchFamily="34" charset="0"/>
              </a:rPr>
              <a:t>​</a:t>
            </a:r>
            <a:endParaRPr lang="en-US" b="0" i="0" dirty="0">
              <a:solidFill>
                <a:schemeClr val="accent6">
                  <a:lumMod val="50000"/>
                </a:schemeClr>
              </a:solidFill>
              <a:effectLst/>
              <a:latin typeface="Segoe UI" panose="020B0502040204020203" pitchFamily="34" charset="0"/>
            </a:endParaRPr>
          </a:p>
          <a:p>
            <a:pPr algn="ctr" rtl="0" fontAlgn="base"/>
            <a:r>
              <a:rPr lang="es-CO" sz="1400" dirty="0">
                <a:solidFill>
                  <a:schemeClr val="accent6">
                    <a:lumMod val="50000"/>
                  </a:schemeClr>
                </a:solidFill>
                <a:latin typeface="Verdana" panose="020B0604030504040204" pitchFamily="34" charset="0"/>
              </a:rPr>
              <a:t>Octubre</a:t>
            </a:r>
            <a:r>
              <a:rPr lang="en-US" sz="1400" b="0" i="0" u="none" strike="noStrike" dirty="0">
                <a:solidFill>
                  <a:schemeClr val="accent6">
                    <a:lumMod val="50000"/>
                  </a:schemeClr>
                </a:solidFill>
                <a:effectLst/>
                <a:latin typeface="Verdana" panose="020B0604030504040204" pitchFamily="34" charset="0"/>
              </a:rPr>
              <a:t> 2023</a:t>
            </a:r>
            <a:endParaRPr lang="en-US" b="0" i="0" dirty="0">
              <a:solidFill>
                <a:schemeClr val="accent6">
                  <a:lumMod val="50000"/>
                </a:schemeClr>
              </a:solidFill>
              <a:effectLst/>
              <a:latin typeface="Segoe UI" panose="020B0502040204020203" pitchFamily="34" charset="0"/>
            </a:endParaRPr>
          </a:p>
        </p:txBody>
      </p:sp>
    </p:spTree>
    <p:extLst>
      <p:ext uri="{BB962C8B-B14F-4D97-AF65-F5344CB8AC3E}">
        <p14:creationId xmlns:p14="http://schemas.microsoft.com/office/powerpoint/2010/main" val="32780961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963E9FF8-726C-C90D-F2BB-C32B8EBE4472}"/>
              </a:ext>
            </a:extLst>
          </p:cNvPr>
          <p:cNvSpPr txBox="1"/>
          <p:nvPr/>
        </p:nvSpPr>
        <p:spPr>
          <a:xfrm>
            <a:off x="5445021" y="6639446"/>
            <a:ext cx="1301959" cy="261610"/>
          </a:xfrm>
          <a:prstGeom prst="rect">
            <a:avLst/>
          </a:prstGeom>
          <a:noFill/>
        </p:spPr>
        <p:txBody>
          <a:bodyPr wrap="none" rtlCol="0">
            <a:spAutoFit/>
          </a:bodyPr>
          <a:lstStyle/>
          <a:p>
            <a:pPr algn="ctr"/>
            <a:r>
              <a:rPr lang="es-CO" sz="1100" b="1" dirty="0">
                <a:solidFill>
                  <a:schemeClr val="bg1"/>
                </a:solidFill>
                <a:latin typeface="Helvetica" pitchFamily="2" charset="0"/>
              </a:rPr>
              <a:t>www.ant.gov.co</a:t>
            </a:r>
          </a:p>
        </p:txBody>
      </p:sp>
      <p:sp>
        <p:nvSpPr>
          <p:cNvPr id="7" name="object 7">
            <a:extLst>
              <a:ext uri="{FF2B5EF4-FFF2-40B4-BE49-F238E27FC236}">
                <a16:creationId xmlns:a16="http://schemas.microsoft.com/office/drawing/2014/main" id="{3C923CB6-8D14-8715-B479-E98B18D93058}"/>
              </a:ext>
            </a:extLst>
          </p:cNvPr>
          <p:cNvSpPr txBox="1"/>
          <p:nvPr/>
        </p:nvSpPr>
        <p:spPr>
          <a:xfrm>
            <a:off x="484632" y="2026766"/>
            <a:ext cx="3743537" cy="1116117"/>
          </a:xfrm>
          <a:prstGeom prst="rect">
            <a:avLst/>
          </a:prstGeom>
        </p:spPr>
        <p:txBody>
          <a:bodyPr vert="horz" wrap="square" lIns="0" tIns="8043" rIns="0" bIns="0" rtlCol="0">
            <a:spAutoFit/>
          </a:bodyPr>
          <a:lstStyle/>
          <a:p>
            <a:pPr marL="8467" algn="ctr">
              <a:spcBef>
                <a:spcPts val="63"/>
              </a:spcBef>
            </a:pPr>
            <a:r>
              <a:rPr lang="es-MX" spc="-7" dirty="0">
                <a:solidFill>
                  <a:srgbClr val="6FAC46"/>
                </a:solidFill>
                <a:latin typeface="Helvetica" panose="020B0604020202020204" pitchFamily="34" charset="0"/>
                <a:cs typeface="Helvetica" panose="020B0604020202020204" pitchFamily="34" charset="0"/>
              </a:rPr>
              <a:t>MEDIDAS GENERALES PARA PREVENCION DAÑO ANTIJURIDICO – DECLARATORIA CONTRATO REALIDAD</a:t>
            </a:r>
            <a:endParaRPr dirty="0">
              <a:latin typeface="Helvetica" panose="020B0604020202020204" pitchFamily="34" charset="0"/>
              <a:cs typeface="Helvetica" panose="020B0604020202020204" pitchFamily="34" charset="0"/>
            </a:endParaRPr>
          </a:p>
        </p:txBody>
      </p:sp>
      <p:grpSp>
        <p:nvGrpSpPr>
          <p:cNvPr id="8" name="object 2">
            <a:extLst>
              <a:ext uri="{FF2B5EF4-FFF2-40B4-BE49-F238E27FC236}">
                <a16:creationId xmlns:a16="http://schemas.microsoft.com/office/drawing/2014/main" id="{1B674DAA-11DA-77B6-1744-979F4BEB38C4}"/>
              </a:ext>
            </a:extLst>
          </p:cNvPr>
          <p:cNvGrpSpPr/>
          <p:nvPr/>
        </p:nvGrpSpPr>
        <p:grpSpPr>
          <a:xfrm>
            <a:off x="4639056" y="0"/>
            <a:ext cx="7553113" cy="6858000"/>
            <a:chOff x="6958583" y="0"/>
            <a:chExt cx="11329670" cy="10287000"/>
          </a:xfrm>
        </p:grpSpPr>
        <p:sp>
          <p:nvSpPr>
            <p:cNvPr id="9" name="object 3">
              <a:extLst>
                <a:ext uri="{FF2B5EF4-FFF2-40B4-BE49-F238E27FC236}">
                  <a16:creationId xmlns:a16="http://schemas.microsoft.com/office/drawing/2014/main" id="{9C2B3F9B-2FC3-A54E-4E87-4AAA2C5F55D0}"/>
                </a:ext>
              </a:extLst>
            </p:cNvPr>
            <p:cNvSpPr/>
            <p:nvPr/>
          </p:nvSpPr>
          <p:spPr>
            <a:xfrm>
              <a:off x="6958583" y="0"/>
              <a:ext cx="11329670" cy="10287000"/>
            </a:xfrm>
            <a:custGeom>
              <a:avLst/>
              <a:gdLst/>
              <a:ahLst/>
              <a:cxnLst/>
              <a:rect l="l" t="t" r="r" b="b"/>
              <a:pathLst>
                <a:path w="11329669" h="10287000">
                  <a:moveTo>
                    <a:pt x="11329416" y="0"/>
                  </a:moveTo>
                  <a:lnTo>
                    <a:pt x="0" y="0"/>
                  </a:lnTo>
                  <a:lnTo>
                    <a:pt x="0" y="10287000"/>
                  </a:lnTo>
                  <a:lnTo>
                    <a:pt x="11329416" y="10287000"/>
                  </a:lnTo>
                  <a:lnTo>
                    <a:pt x="11329416" y="0"/>
                  </a:lnTo>
                  <a:close/>
                </a:path>
              </a:pathLst>
            </a:custGeom>
            <a:solidFill>
              <a:srgbClr val="C7C9C9"/>
            </a:solidFill>
          </p:spPr>
          <p:txBody>
            <a:bodyPr wrap="square" lIns="0" tIns="0" rIns="0" bIns="0" rtlCol="0"/>
            <a:lstStyle/>
            <a:p>
              <a:endParaRPr sz="1200"/>
            </a:p>
          </p:txBody>
        </p:sp>
        <p:pic>
          <p:nvPicPr>
            <p:cNvPr id="10" name="object 4">
              <a:extLst>
                <a:ext uri="{FF2B5EF4-FFF2-40B4-BE49-F238E27FC236}">
                  <a16:creationId xmlns:a16="http://schemas.microsoft.com/office/drawing/2014/main" id="{0C85AAC6-9C38-7D44-AAAE-F76B58FFA4D5}"/>
                </a:ext>
              </a:extLst>
            </p:cNvPr>
            <p:cNvPicPr/>
            <p:nvPr/>
          </p:nvPicPr>
          <p:blipFill>
            <a:blip r:embed="rId2" cstate="print"/>
            <a:stretch>
              <a:fillRect/>
            </a:stretch>
          </p:blipFill>
          <p:spPr>
            <a:xfrm>
              <a:off x="7621523" y="790955"/>
              <a:ext cx="9998964" cy="8734044"/>
            </a:xfrm>
            <a:prstGeom prst="rect">
              <a:avLst/>
            </a:prstGeom>
          </p:spPr>
        </p:pic>
        <p:sp>
          <p:nvSpPr>
            <p:cNvPr id="11" name="object 5">
              <a:extLst>
                <a:ext uri="{FF2B5EF4-FFF2-40B4-BE49-F238E27FC236}">
                  <a16:creationId xmlns:a16="http://schemas.microsoft.com/office/drawing/2014/main" id="{BCCAA4B4-24D7-238F-514B-14686B0FDB27}"/>
                </a:ext>
              </a:extLst>
            </p:cNvPr>
            <p:cNvSpPr/>
            <p:nvPr/>
          </p:nvSpPr>
          <p:spPr>
            <a:xfrm>
              <a:off x="7685531" y="836675"/>
              <a:ext cx="9875520" cy="8609330"/>
            </a:xfrm>
            <a:custGeom>
              <a:avLst/>
              <a:gdLst/>
              <a:ahLst/>
              <a:cxnLst/>
              <a:rect l="l" t="t" r="r" b="b"/>
              <a:pathLst>
                <a:path w="9875519" h="8609330">
                  <a:moveTo>
                    <a:pt x="9875520" y="0"/>
                  </a:moveTo>
                  <a:lnTo>
                    <a:pt x="0" y="0"/>
                  </a:lnTo>
                  <a:lnTo>
                    <a:pt x="0" y="8609076"/>
                  </a:lnTo>
                  <a:lnTo>
                    <a:pt x="9875520" y="8609076"/>
                  </a:lnTo>
                  <a:lnTo>
                    <a:pt x="9875520" y="0"/>
                  </a:lnTo>
                  <a:close/>
                </a:path>
              </a:pathLst>
            </a:custGeom>
            <a:solidFill>
              <a:srgbClr val="FFFFFF"/>
            </a:solidFill>
          </p:spPr>
          <p:txBody>
            <a:bodyPr wrap="square" lIns="0" tIns="0" rIns="0" bIns="0" rtlCol="0"/>
            <a:lstStyle/>
            <a:p>
              <a:endParaRPr sz="1200"/>
            </a:p>
          </p:txBody>
        </p:sp>
        <p:sp>
          <p:nvSpPr>
            <p:cNvPr id="12" name="object 6">
              <a:extLst>
                <a:ext uri="{FF2B5EF4-FFF2-40B4-BE49-F238E27FC236}">
                  <a16:creationId xmlns:a16="http://schemas.microsoft.com/office/drawing/2014/main" id="{3FC6E850-66EE-3095-2459-C3B02785F3A6}"/>
                </a:ext>
              </a:extLst>
            </p:cNvPr>
            <p:cNvSpPr/>
            <p:nvPr/>
          </p:nvSpPr>
          <p:spPr>
            <a:xfrm>
              <a:off x="7685531" y="836675"/>
              <a:ext cx="9875520" cy="8609330"/>
            </a:xfrm>
            <a:custGeom>
              <a:avLst/>
              <a:gdLst/>
              <a:ahLst/>
              <a:cxnLst/>
              <a:rect l="l" t="t" r="r" b="b"/>
              <a:pathLst>
                <a:path w="9875519" h="8609330">
                  <a:moveTo>
                    <a:pt x="0" y="8609076"/>
                  </a:moveTo>
                  <a:lnTo>
                    <a:pt x="9875520" y="8609076"/>
                  </a:lnTo>
                  <a:lnTo>
                    <a:pt x="9875520" y="0"/>
                  </a:lnTo>
                  <a:lnTo>
                    <a:pt x="0" y="0"/>
                  </a:lnTo>
                  <a:lnTo>
                    <a:pt x="0" y="8609076"/>
                  </a:lnTo>
                  <a:close/>
                </a:path>
              </a:pathLst>
            </a:custGeom>
            <a:ln w="9525">
              <a:solidFill>
                <a:srgbClr val="C7C9C9"/>
              </a:solidFill>
            </a:ln>
          </p:spPr>
          <p:txBody>
            <a:bodyPr wrap="square" lIns="0" tIns="0" rIns="0" bIns="0" rtlCol="0"/>
            <a:lstStyle/>
            <a:p>
              <a:endParaRPr sz="1200"/>
            </a:p>
          </p:txBody>
        </p:sp>
      </p:grpSp>
      <p:sp>
        <p:nvSpPr>
          <p:cNvPr id="19" name="object 9">
            <a:extLst>
              <a:ext uri="{FF2B5EF4-FFF2-40B4-BE49-F238E27FC236}">
                <a16:creationId xmlns:a16="http://schemas.microsoft.com/office/drawing/2014/main" id="{3B2CDBB1-C003-213E-377F-D5C54B423A16}"/>
              </a:ext>
            </a:extLst>
          </p:cNvPr>
          <p:cNvSpPr txBox="1"/>
          <p:nvPr/>
        </p:nvSpPr>
        <p:spPr>
          <a:xfrm>
            <a:off x="5298966" y="1342239"/>
            <a:ext cx="5992616" cy="3573628"/>
          </a:xfrm>
          <a:prstGeom prst="rect">
            <a:avLst/>
          </a:prstGeom>
        </p:spPr>
        <p:txBody>
          <a:bodyPr vert="horz" wrap="square" lIns="0" tIns="8467" rIns="0" bIns="0" rtlCol="0">
            <a:spAutoFit/>
          </a:bodyPr>
          <a:lstStyle/>
          <a:p>
            <a:pPr marL="294217" marR="3387" indent="-285750" algn="just">
              <a:spcBef>
                <a:spcPts val="67"/>
              </a:spcBef>
              <a:buFont typeface="Wingdings" panose="05000000000000000000" pitchFamily="2" charset="2"/>
              <a:buChar char="ü"/>
            </a:pPr>
            <a:endParaRPr lang="es-MX" sz="1500" spc="-3" dirty="0">
              <a:latin typeface="Helvetica" panose="020B0604020202020204" pitchFamily="34" charset="0"/>
              <a:cs typeface="Helvetica" panose="020B0604020202020204" pitchFamily="34" charset="0"/>
            </a:endParaRPr>
          </a:p>
          <a:p>
            <a:pPr marL="294217" marR="3387" indent="-285750" algn="just">
              <a:spcBef>
                <a:spcPts val="67"/>
              </a:spcBef>
              <a:buFont typeface="Wingdings" panose="05000000000000000000" pitchFamily="2" charset="2"/>
              <a:buChar char="ü"/>
            </a:pPr>
            <a:endParaRPr lang="es-MX" sz="1500" spc="-3" dirty="0">
              <a:latin typeface="Helvetica" panose="020B0604020202020204" pitchFamily="34" charset="0"/>
              <a:cs typeface="Helvetica" panose="020B0604020202020204" pitchFamily="34" charset="0"/>
            </a:endParaRPr>
          </a:p>
          <a:p>
            <a:pPr marL="8467" marR="3387" algn="just">
              <a:spcBef>
                <a:spcPts val="67"/>
              </a:spcBef>
            </a:pPr>
            <a:endParaRPr lang="es-MX" sz="1500" spc="-3" dirty="0">
              <a:latin typeface="Helvetica" panose="020B0604020202020204" pitchFamily="34" charset="0"/>
              <a:cs typeface="Helvetica" panose="020B0604020202020204" pitchFamily="34" charset="0"/>
            </a:endParaRPr>
          </a:p>
          <a:p>
            <a:pPr marL="8467" marR="3387" algn="just">
              <a:spcBef>
                <a:spcPts val="67"/>
              </a:spcBef>
            </a:pPr>
            <a:endParaRPr lang="es-MX" sz="1500" spc="-3" dirty="0">
              <a:latin typeface="Helvetica" panose="020B0604020202020204" pitchFamily="34" charset="0"/>
              <a:cs typeface="Helvetica" panose="020B0604020202020204" pitchFamily="34" charset="0"/>
            </a:endParaRPr>
          </a:p>
          <a:p>
            <a:pPr marL="294217" marR="3387" indent="-285750" algn="just">
              <a:spcBef>
                <a:spcPts val="67"/>
              </a:spcBef>
              <a:buFont typeface="Wingdings" panose="05000000000000000000" pitchFamily="2" charset="2"/>
              <a:buChar char="ü"/>
            </a:pPr>
            <a:r>
              <a:rPr lang="es-MX" sz="1500" spc="-3" dirty="0">
                <a:latin typeface="Helvetica" panose="020B0604020202020204" pitchFamily="34" charset="0"/>
                <a:cs typeface="Helvetica" panose="020B0604020202020204" pitchFamily="34" charset="0"/>
              </a:rPr>
              <a:t>Organizar al interior de las dependencias los plazos de ejecución de los contratos de prestación de servicios profesionales y de apoyo a la gestión, con el fin que inicien y finalicen de manera GRADUAL ello sin dejar de satisfacer las necesidades de la entidad.​</a:t>
            </a:r>
          </a:p>
          <a:p>
            <a:pPr marL="8467" marR="3387" algn="just">
              <a:spcBef>
                <a:spcPts val="67"/>
              </a:spcBef>
            </a:pPr>
            <a:endParaRPr lang="es-MX" sz="1500" spc="-3" dirty="0">
              <a:latin typeface="Helvetica" panose="020B0604020202020204" pitchFamily="34" charset="0"/>
              <a:cs typeface="Helvetica" panose="020B0604020202020204" pitchFamily="34" charset="0"/>
            </a:endParaRPr>
          </a:p>
          <a:p>
            <a:pPr marL="8467" marR="3387" algn="just">
              <a:spcBef>
                <a:spcPts val="67"/>
              </a:spcBef>
            </a:pPr>
            <a:endParaRPr lang="es-MX" sz="1500" spc="-3" dirty="0">
              <a:latin typeface="Helvetica" panose="020B0604020202020204" pitchFamily="34" charset="0"/>
              <a:cs typeface="Helvetica" panose="020B0604020202020204" pitchFamily="34" charset="0"/>
            </a:endParaRPr>
          </a:p>
          <a:p>
            <a:pPr marL="8467" marR="3387" algn="just">
              <a:spcBef>
                <a:spcPts val="67"/>
              </a:spcBef>
            </a:pPr>
            <a:endParaRPr lang="es-MX" sz="1500" spc="-3" dirty="0">
              <a:latin typeface="Helvetica" panose="020B0604020202020204" pitchFamily="34" charset="0"/>
              <a:cs typeface="Helvetica" panose="020B0604020202020204" pitchFamily="34" charset="0"/>
            </a:endParaRPr>
          </a:p>
          <a:p>
            <a:pPr marL="294217" marR="3387" indent="-285750" algn="just">
              <a:spcBef>
                <a:spcPts val="67"/>
              </a:spcBef>
              <a:buFont typeface="Wingdings" panose="05000000000000000000" pitchFamily="2" charset="2"/>
              <a:buChar char="ü"/>
            </a:pPr>
            <a:r>
              <a:rPr lang="es-MX" sz="1500" spc="-3" dirty="0">
                <a:latin typeface="Helvetica" panose="020B0604020202020204" pitchFamily="34" charset="0"/>
                <a:cs typeface="Helvetica" panose="020B0604020202020204" pitchFamily="34" charset="0"/>
              </a:rPr>
              <a:t>El contratista conserva un alto grado de autonomía para la ejecución de la labor encomendada. En consecuencia, no puede ser sujeto de una absoluta subordinación o dependencia</a:t>
            </a:r>
            <a:endParaRPr lang="es-MX" sz="1500" dirty="0">
              <a:latin typeface="Helvetica" panose="020B0604020202020204" pitchFamily="34" charset="0"/>
              <a:cs typeface="Helvetica" panose="020B0604020202020204" pitchFamily="34" charset="0"/>
            </a:endParaRPr>
          </a:p>
        </p:txBody>
      </p:sp>
      <p:sp>
        <p:nvSpPr>
          <p:cNvPr id="2" name="object 7">
            <a:extLst>
              <a:ext uri="{FF2B5EF4-FFF2-40B4-BE49-F238E27FC236}">
                <a16:creationId xmlns:a16="http://schemas.microsoft.com/office/drawing/2014/main" id="{95E6532E-FC0E-83B5-19CC-CFB90B82FA15}"/>
              </a:ext>
            </a:extLst>
          </p:cNvPr>
          <p:cNvSpPr txBox="1"/>
          <p:nvPr/>
        </p:nvSpPr>
        <p:spPr>
          <a:xfrm>
            <a:off x="643457" y="3536078"/>
            <a:ext cx="3346637" cy="1400810"/>
          </a:xfrm>
          <a:prstGeom prst="rect">
            <a:avLst/>
          </a:prstGeom>
        </p:spPr>
        <p:txBody>
          <a:bodyPr vert="horz" wrap="square" lIns="0" tIns="8043" rIns="0" bIns="0" rtlCol="0">
            <a:spAutoFit/>
          </a:bodyPr>
          <a:lstStyle/>
          <a:p>
            <a:pPr marL="8467" algn="ctr">
              <a:spcBef>
                <a:spcPts val="63"/>
              </a:spcBef>
            </a:pPr>
            <a:r>
              <a:rPr lang="es-MX" sz="1100" spc="-7" dirty="0">
                <a:solidFill>
                  <a:srgbClr val="6FAC46"/>
                </a:solidFill>
                <a:latin typeface="Helvetica" panose="020B0604020202020204" pitchFamily="34" charset="0"/>
                <a:cs typeface="Helvetica" panose="020B0604020202020204" pitchFamily="34" charset="0"/>
              </a:rPr>
              <a:t>Consejo de Estado - Sentencia de unificación - radicado 05001-23-33-000-2013-01143-01 (1317-2016) del nueve (9) de septiembre de dos mil veintiuno (2021)​</a:t>
            </a:r>
          </a:p>
          <a:p>
            <a:pPr marL="8467" algn="ctr">
              <a:spcBef>
                <a:spcPts val="63"/>
              </a:spcBef>
            </a:pPr>
            <a:endParaRPr lang="es-MX" sz="1100" spc="-7" dirty="0">
              <a:solidFill>
                <a:srgbClr val="6FAC46"/>
              </a:solidFill>
              <a:latin typeface="Helvetica" panose="020B0604020202020204" pitchFamily="34" charset="0"/>
              <a:cs typeface="Helvetica" panose="020B0604020202020204" pitchFamily="34" charset="0"/>
            </a:endParaRPr>
          </a:p>
          <a:p>
            <a:pPr marL="8467" algn="ctr">
              <a:spcBef>
                <a:spcPts val="63"/>
              </a:spcBef>
            </a:pPr>
            <a:r>
              <a:rPr lang="es-MX" sz="1100" u="sng" spc="-7" dirty="0">
                <a:solidFill>
                  <a:srgbClr val="6FAC46"/>
                </a:solidFill>
                <a:latin typeface="Helvetica" panose="020B0604020202020204" pitchFamily="34" charset="0"/>
                <a:cs typeface="Helvetica" panose="020B0604020202020204" pitchFamily="34" charset="0"/>
              </a:rPr>
              <a:t>Socializado mediante Memorando Radicado No. 20236000045483 de fecha 21/02/2023</a:t>
            </a:r>
            <a:endParaRPr lang="es-MX" sz="1100" u="sng" dirty="0">
              <a:latin typeface="Helvetica" panose="020B0604020202020204" pitchFamily="34" charset="0"/>
              <a:cs typeface="Helvetica" panose="020B0604020202020204" pitchFamily="34" charset="0"/>
            </a:endParaRPr>
          </a:p>
          <a:p>
            <a:pPr marL="8467" algn="ctr">
              <a:spcBef>
                <a:spcPts val="63"/>
              </a:spcBef>
            </a:pPr>
            <a:endParaRPr sz="1100"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25148516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963E9FF8-726C-C90D-F2BB-C32B8EBE4472}"/>
              </a:ext>
            </a:extLst>
          </p:cNvPr>
          <p:cNvSpPr txBox="1"/>
          <p:nvPr/>
        </p:nvSpPr>
        <p:spPr>
          <a:xfrm>
            <a:off x="5445021" y="6639446"/>
            <a:ext cx="1301959" cy="261610"/>
          </a:xfrm>
          <a:prstGeom prst="rect">
            <a:avLst/>
          </a:prstGeom>
          <a:noFill/>
        </p:spPr>
        <p:txBody>
          <a:bodyPr wrap="none" rtlCol="0">
            <a:spAutoFit/>
          </a:bodyPr>
          <a:lstStyle/>
          <a:p>
            <a:pPr algn="ctr"/>
            <a:r>
              <a:rPr lang="es-CO" sz="1100" b="1" dirty="0">
                <a:solidFill>
                  <a:schemeClr val="bg1"/>
                </a:solidFill>
                <a:latin typeface="Helvetica" pitchFamily="2" charset="0"/>
              </a:rPr>
              <a:t>www.ant.gov.co</a:t>
            </a:r>
          </a:p>
        </p:txBody>
      </p:sp>
      <p:sp>
        <p:nvSpPr>
          <p:cNvPr id="7" name="object 7">
            <a:extLst>
              <a:ext uri="{FF2B5EF4-FFF2-40B4-BE49-F238E27FC236}">
                <a16:creationId xmlns:a16="http://schemas.microsoft.com/office/drawing/2014/main" id="{3C923CB6-8D14-8715-B479-E98B18D93058}"/>
              </a:ext>
            </a:extLst>
          </p:cNvPr>
          <p:cNvSpPr txBox="1"/>
          <p:nvPr/>
        </p:nvSpPr>
        <p:spPr>
          <a:xfrm>
            <a:off x="484632" y="2026766"/>
            <a:ext cx="3743537" cy="1116117"/>
          </a:xfrm>
          <a:prstGeom prst="rect">
            <a:avLst/>
          </a:prstGeom>
        </p:spPr>
        <p:txBody>
          <a:bodyPr vert="horz" wrap="square" lIns="0" tIns="8043" rIns="0" bIns="0" rtlCol="0">
            <a:spAutoFit/>
          </a:bodyPr>
          <a:lstStyle/>
          <a:p>
            <a:pPr marL="8467" algn="ctr">
              <a:spcBef>
                <a:spcPts val="63"/>
              </a:spcBef>
            </a:pPr>
            <a:r>
              <a:rPr lang="es-MX" spc="-7" dirty="0">
                <a:solidFill>
                  <a:srgbClr val="6FAC46"/>
                </a:solidFill>
                <a:latin typeface="Helvetica" panose="020B0604020202020204" pitchFamily="34" charset="0"/>
                <a:cs typeface="Helvetica" panose="020B0604020202020204" pitchFamily="34" charset="0"/>
              </a:rPr>
              <a:t>MEDIDAS GENERALES PARA PREVENCION DAÑO ANTIJURIDICO – DECLARATORIA CONTRATO REALIDAD</a:t>
            </a:r>
            <a:endParaRPr dirty="0">
              <a:latin typeface="Helvetica" panose="020B0604020202020204" pitchFamily="34" charset="0"/>
              <a:cs typeface="Helvetica" panose="020B0604020202020204" pitchFamily="34" charset="0"/>
            </a:endParaRPr>
          </a:p>
        </p:txBody>
      </p:sp>
      <p:grpSp>
        <p:nvGrpSpPr>
          <p:cNvPr id="8" name="object 2">
            <a:extLst>
              <a:ext uri="{FF2B5EF4-FFF2-40B4-BE49-F238E27FC236}">
                <a16:creationId xmlns:a16="http://schemas.microsoft.com/office/drawing/2014/main" id="{1B674DAA-11DA-77B6-1744-979F4BEB38C4}"/>
              </a:ext>
            </a:extLst>
          </p:cNvPr>
          <p:cNvGrpSpPr/>
          <p:nvPr/>
        </p:nvGrpSpPr>
        <p:grpSpPr>
          <a:xfrm>
            <a:off x="4639056" y="0"/>
            <a:ext cx="7553113" cy="6858000"/>
            <a:chOff x="6958583" y="0"/>
            <a:chExt cx="11329670" cy="10287000"/>
          </a:xfrm>
        </p:grpSpPr>
        <p:sp>
          <p:nvSpPr>
            <p:cNvPr id="9" name="object 3">
              <a:extLst>
                <a:ext uri="{FF2B5EF4-FFF2-40B4-BE49-F238E27FC236}">
                  <a16:creationId xmlns:a16="http://schemas.microsoft.com/office/drawing/2014/main" id="{9C2B3F9B-2FC3-A54E-4E87-4AAA2C5F55D0}"/>
                </a:ext>
              </a:extLst>
            </p:cNvPr>
            <p:cNvSpPr/>
            <p:nvPr/>
          </p:nvSpPr>
          <p:spPr>
            <a:xfrm>
              <a:off x="6958583" y="0"/>
              <a:ext cx="11329670" cy="10287000"/>
            </a:xfrm>
            <a:custGeom>
              <a:avLst/>
              <a:gdLst/>
              <a:ahLst/>
              <a:cxnLst/>
              <a:rect l="l" t="t" r="r" b="b"/>
              <a:pathLst>
                <a:path w="11329669" h="10287000">
                  <a:moveTo>
                    <a:pt x="11329416" y="0"/>
                  </a:moveTo>
                  <a:lnTo>
                    <a:pt x="0" y="0"/>
                  </a:lnTo>
                  <a:lnTo>
                    <a:pt x="0" y="10287000"/>
                  </a:lnTo>
                  <a:lnTo>
                    <a:pt x="11329416" y="10287000"/>
                  </a:lnTo>
                  <a:lnTo>
                    <a:pt x="11329416" y="0"/>
                  </a:lnTo>
                  <a:close/>
                </a:path>
              </a:pathLst>
            </a:custGeom>
            <a:solidFill>
              <a:srgbClr val="C7C9C9"/>
            </a:solidFill>
          </p:spPr>
          <p:txBody>
            <a:bodyPr wrap="square" lIns="0" tIns="0" rIns="0" bIns="0" rtlCol="0"/>
            <a:lstStyle/>
            <a:p>
              <a:endParaRPr sz="1200"/>
            </a:p>
          </p:txBody>
        </p:sp>
        <p:pic>
          <p:nvPicPr>
            <p:cNvPr id="10" name="object 4">
              <a:extLst>
                <a:ext uri="{FF2B5EF4-FFF2-40B4-BE49-F238E27FC236}">
                  <a16:creationId xmlns:a16="http://schemas.microsoft.com/office/drawing/2014/main" id="{0C85AAC6-9C38-7D44-AAAE-F76B58FFA4D5}"/>
                </a:ext>
              </a:extLst>
            </p:cNvPr>
            <p:cNvPicPr/>
            <p:nvPr/>
          </p:nvPicPr>
          <p:blipFill>
            <a:blip r:embed="rId2" cstate="print"/>
            <a:stretch>
              <a:fillRect/>
            </a:stretch>
          </p:blipFill>
          <p:spPr>
            <a:xfrm>
              <a:off x="7621523" y="790955"/>
              <a:ext cx="9998964" cy="8734044"/>
            </a:xfrm>
            <a:prstGeom prst="rect">
              <a:avLst/>
            </a:prstGeom>
          </p:spPr>
        </p:pic>
        <p:sp>
          <p:nvSpPr>
            <p:cNvPr id="11" name="object 5">
              <a:extLst>
                <a:ext uri="{FF2B5EF4-FFF2-40B4-BE49-F238E27FC236}">
                  <a16:creationId xmlns:a16="http://schemas.microsoft.com/office/drawing/2014/main" id="{BCCAA4B4-24D7-238F-514B-14686B0FDB27}"/>
                </a:ext>
              </a:extLst>
            </p:cNvPr>
            <p:cNvSpPr/>
            <p:nvPr/>
          </p:nvSpPr>
          <p:spPr>
            <a:xfrm>
              <a:off x="7685531" y="836675"/>
              <a:ext cx="9875520" cy="8609330"/>
            </a:xfrm>
            <a:custGeom>
              <a:avLst/>
              <a:gdLst/>
              <a:ahLst/>
              <a:cxnLst/>
              <a:rect l="l" t="t" r="r" b="b"/>
              <a:pathLst>
                <a:path w="9875519" h="8609330">
                  <a:moveTo>
                    <a:pt x="9875520" y="0"/>
                  </a:moveTo>
                  <a:lnTo>
                    <a:pt x="0" y="0"/>
                  </a:lnTo>
                  <a:lnTo>
                    <a:pt x="0" y="8609076"/>
                  </a:lnTo>
                  <a:lnTo>
                    <a:pt x="9875520" y="8609076"/>
                  </a:lnTo>
                  <a:lnTo>
                    <a:pt x="9875520" y="0"/>
                  </a:lnTo>
                  <a:close/>
                </a:path>
              </a:pathLst>
            </a:custGeom>
            <a:solidFill>
              <a:srgbClr val="FFFFFF"/>
            </a:solidFill>
          </p:spPr>
          <p:txBody>
            <a:bodyPr wrap="square" lIns="0" tIns="0" rIns="0" bIns="0" rtlCol="0"/>
            <a:lstStyle/>
            <a:p>
              <a:endParaRPr sz="1200"/>
            </a:p>
          </p:txBody>
        </p:sp>
        <p:sp>
          <p:nvSpPr>
            <p:cNvPr id="12" name="object 6">
              <a:extLst>
                <a:ext uri="{FF2B5EF4-FFF2-40B4-BE49-F238E27FC236}">
                  <a16:creationId xmlns:a16="http://schemas.microsoft.com/office/drawing/2014/main" id="{3FC6E850-66EE-3095-2459-C3B02785F3A6}"/>
                </a:ext>
              </a:extLst>
            </p:cNvPr>
            <p:cNvSpPr/>
            <p:nvPr/>
          </p:nvSpPr>
          <p:spPr>
            <a:xfrm>
              <a:off x="7685531" y="836675"/>
              <a:ext cx="9875520" cy="8609330"/>
            </a:xfrm>
            <a:custGeom>
              <a:avLst/>
              <a:gdLst/>
              <a:ahLst/>
              <a:cxnLst/>
              <a:rect l="l" t="t" r="r" b="b"/>
              <a:pathLst>
                <a:path w="9875519" h="8609330">
                  <a:moveTo>
                    <a:pt x="0" y="8609076"/>
                  </a:moveTo>
                  <a:lnTo>
                    <a:pt x="9875520" y="8609076"/>
                  </a:lnTo>
                  <a:lnTo>
                    <a:pt x="9875520" y="0"/>
                  </a:lnTo>
                  <a:lnTo>
                    <a:pt x="0" y="0"/>
                  </a:lnTo>
                  <a:lnTo>
                    <a:pt x="0" y="8609076"/>
                  </a:lnTo>
                  <a:close/>
                </a:path>
              </a:pathLst>
            </a:custGeom>
            <a:ln w="9525">
              <a:solidFill>
                <a:srgbClr val="C7C9C9"/>
              </a:solidFill>
            </a:ln>
          </p:spPr>
          <p:txBody>
            <a:bodyPr wrap="square" lIns="0" tIns="0" rIns="0" bIns="0" rtlCol="0"/>
            <a:lstStyle/>
            <a:p>
              <a:endParaRPr sz="1200"/>
            </a:p>
          </p:txBody>
        </p:sp>
      </p:grpSp>
      <p:sp>
        <p:nvSpPr>
          <p:cNvPr id="19" name="object 9">
            <a:extLst>
              <a:ext uri="{FF2B5EF4-FFF2-40B4-BE49-F238E27FC236}">
                <a16:creationId xmlns:a16="http://schemas.microsoft.com/office/drawing/2014/main" id="{3B2CDBB1-C003-213E-377F-D5C54B423A16}"/>
              </a:ext>
            </a:extLst>
          </p:cNvPr>
          <p:cNvSpPr txBox="1"/>
          <p:nvPr/>
        </p:nvSpPr>
        <p:spPr>
          <a:xfrm>
            <a:off x="5298965" y="1734377"/>
            <a:ext cx="6230077" cy="2817011"/>
          </a:xfrm>
          <a:prstGeom prst="rect">
            <a:avLst/>
          </a:prstGeom>
        </p:spPr>
        <p:txBody>
          <a:bodyPr vert="horz" wrap="square" lIns="0" tIns="8467" rIns="0" bIns="0" rtlCol="0">
            <a:spAutoFit/>
          </a:bodyPr>
          <a:lstStyle/>
          <a:p>
            <a:pPr marL="8467" marR="3387" algn="just">
              <a:spcBef>
                <a:spcPts val="67"/>
              </a:spcBef>
            </a:pPr>
            <a:endParaRPr lang="es-MX" sz="1500" dirty="0">
              <a:latin typeface="Helvetica" panose="020B0604020202020204" pitchFamily="34" charset="0"/>
              <a:cs typeface="Helvetica" panose="020B0604020202020204" pitchFamily="34" charset="0"/>
            </a:endParaRPr>
          </a:p>
          <a:p>
            <a:pPr marL="294217" marR="3387" indent="-285750" algn="just">
              <a:spcBef>
                <a:spcPts val="67"/>
              </a:spcBef>
              <a:buFont typeface="Wingdings" panose="05000000000000000000" pitchFamily="2" charset="2"/>
              <a:buChar char="ü"/>
            </a:pPr>
            <a:r>
              <a:rPr lang="es-MX" sz="1500" dirty="0">
                <a:latin typeface="Helvetica" panose="020B0604020202020204" pitchFamily="34" charset="0"/>
                <a:cs typeface="Helvetica" panose="020B0604020202020204" pitchFamily="34" charset="0"/>
              </a:rPr>
              <a:t>Debe tenerse en cuenta que el establecimiento de jornadas para la ejecución de obligaciones contractuales al contratista no implica, necesariamente, que exista subordinación laboral y, por consiguiente, que la relación contractual sea simulada. Así, ciertas actividades de la Administración (atención al público, servicios de urgencia en el sector salud o vigilancia, etc.) necesariamente requieren la incorporación de jornadas y de turnos para atenderlas​</a:t>
            </a:r>
          </a:p>
          <a:p>
            <a:pPr marL="294217" marR="3387" indent="-285750" algn="just">
              <a:spcBef>
                <a:spcPts val="67"/>
              </a:spcBef>
              <a:buFont typeface="Wingdings" panose="05000000000000000000" pitchFamily="2" charset="2"/>
              <a:buChar char="ü"/>
            </a:pPr>
            <a:endParaRPr lang="es-MX" sz="1500" dirty="0">
              <a:latin typeface="Helvetica" panose="020B0604020202020204" pitchFamily="34" charset="0"/>
              <a:cs typeface="Helvetica" panose="020B0604020202020204" pitchFamily="34" charset="0"/>
            </a:endParaRPr>
          </a:p>
          <a:p>
            <a:pPr marL="294217" marR="3387" indent="-285750" algn="just">
              <a:spcBef>
                <a:spcPts val="67"/>
              </a:spcBef>
              <a:buFont typeface="Wingdings" panose="05000000000000000000" pitchFamily="2" charset="2"/>
              <a:buChar char="ü"/>
            </a:pPr>
            <a:r>
              <a:rPr lang="es-MX" sz="1500" dirty="0">
                <a:latin typeface="Helvetica" panose="020B0604020202020204" pitchFamily="34" charset="0"/>
                <a:cs typeface="Helvetica" panose="020B0604020202020204" pitchFamily="34" charset="0"/>
              </a:rPr>
              <a:t>Evitar exigirle al contratista la participación obligatoria en capacitaciones o eventos que no se encuentren estipulados en el contrato de prestación de servicios.</a:t>
            </a:r>
          </a:p>
        </p:txBody>
      </p:sp>
      <p:sp>
        <p:nvSpPr>
          <p:cNvPr id="2" name="object 7">
            <a:extLst>
              <a:ext uri="{FF2B5EF4-FFF2-40B4-BE49-F238E27FC236}">
                <a16:creationId xmlns:a16="http://schemas.microsoft.com/office/drawing/2014/main" id="{95E6532E-FC0E-83B5-19CC-CFB90B82FA15}"/>
              </a:ext>
            </a:extLst>
          </p:cNvPr>
          <p:cNvSpPr txBox="1"/>
          <p:nvPr/>
        </p:nvSpPr>
        <p:spPr>
          <a:xfrm>
            <a:off x="643457" y="3536078"/>
            <a:ext cx="3346637" cy="1400810"/>
          </a:xfrm>
          <a:prstGeom prst="rect">
            <a:avLst/>
          </a:prstGeom>
        </p:spPr>
        <p:txBody>
          <a:bodyPr vert="horz" wrap="square" lIns="0" tIns="8043" rIns="0" bIns="0" rtlCol="0">
            <a:spAutoFit/>
          </a:bodyPr>
          <a:lstStyle/>
          <a:p>
            <a:pPr marL="8467" algn="ctr">
              <a:spcBef>
                <a:spcPts val="63"/>
              </a:spcBef>
            </a:pPr>
            <a:r>
              <a:rPr lang="es-MX" sz="1100" spc="-7" dirty="0">
                <a:solidFill>
                  <a:srgbClr val="6FAC46"/>
                </a:solidFill>
                <a:latin typeface="Helvetica" panose="020B0604020202020204" pitchFamily="34" charset="0"/>
                <a:cs typeface="Helvetica" panose="020B0604020202020204" pitchFamily="34" charset="0"/>
              </a:rPr>
              <a:t>Consejo de Estado - Sentencia de unificación - radicado 05001-23-33-000-2013-01143-01 (1317-2016) del nueve (9) de septiembre de dos mil veintiuno (2021)​</a:t>
            </a:r>
          </a:p>
          <a:p>
            <a:pPr marL="8467" algn="ctr">
              <a:spcBef>
                <a:spcPts val="63"/>
              </a:spcBef>
            </a:pPr>
            <a:endParaRPr lang="es-MX" sz="1100" spc="-7" dirty="0">
              <a:solidFill>
                <a:srgbClr val="6FAC46"/>
              </a:solidFill>
              <a:latin typeface="Helvetica" panose="020B0604020202020204" pitchFamily="34" charset="0"/>
              <a:cs typeface="Helvetica" panose="020B0604020202020204" pitchFamily="34" charset="0"/>
            </a:endParaRPr>
          </a:p>
          <a:p>
            <a:pPr marL="8467" algn="ctr">
              <a:spcBef>
                <a:spcPts val="63"/>
              </a:spcBef>
            </a:pPr>
            <a:r>
              <a:rPr lang="es-MX" sz="1100" u="sng" spc="-7" dirty="0">
                <a:solidFill>
                  <a:srgbClr val="6FAC46"/>
                </a:solidFill>
                <a:latin typeface="Helvetica" panose="020B0604020202020204" pitchFamily="34" charset="0"/>
                <a:cs typeface="Helvetica" panose="020B0604020202020204" pitchFamily="34" charset="0"/>
              </a:rPr>
              <a:t>Socializado mediante Memorando Radicado No. 20236000045483 de fecha 21/02/2023</a:t>
            </a:r>
            <a:endParaRPr lang="es-MX" sz="1100" u="sng" dirty="0">
              <a:latin typeface="Helvetica" panose="020B0604020202020204" pitchFamily="34" charset="0"/>
              <a:cs typeface="Helvetica" panose="020B0604020202020204" pitchFamily="34" charset="0"/>
            </a:endParaRPr>
          </a:p>
          <a:p>
            <a:pPr marL="8467" algn="ctr">
              <a:spcBef>
                <a:spcPts val="63"/>
              </a:spcBef>
            </a:pPr>
            <a:endParaRPr sz="1100"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28255270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963E9FF8-726C-C90D-F2BB-C32B8EBE4472}"/>
              </a:ext>
            </a:extLst>
          </p:cNvPr>
          <p:cNvSpPr txBox="1"/>
          <p:nvPr/>
        </p:nvSpPr>
        <p:spPr>
          <a:xfrm>
            <a:off x="5445021" y="6639446"/>
            <a:ext cx="1301959" cy="261610"/>
          </a:xfrm>
          <a:prstGeom prst="rect">
            <a:avLst/>
          </a:prstGeom>
          <a:noFill/>
        </p:spPr>
        <p:txBody>
          <a:bodyPr wrap="none" rtlCol="0">
            <a:spAutoFit/>
          </a:bodyPr>
          <a:lstStyle/>
          <a:p>
            <a:pPr algn="ctr"/>
            <a:r>
              <a:rPr lang="es-CO" sz="1100" b="1" dirty="0">
                <a:solidFill>
                  <a:schemeClr val="bg1"/>
                </a:solidFill>
                <a:latin typeface="Helvetica" pitchFamily="2" charset="0"/>
              </a:rPr>
              <a:t>www.ant.gov.co</a:t>
            </a:r>
          </a:p>
        </p:txBody>
      </p:sp>
      <p:sp>
        <p:nvSpPr>
          <p:cNvPr id="7" name="object 7">
            <a:extLst>
              <a:ext uri="{FF2B5EF4-FFF2-40B4-BE49-F238E27FC236}">
                <a16:creationId xmlns:a16="http://schemas.microsoft.com/office/drawing/2014/main" id="{3C923CB6-8D14-8715-B479-E98B18D93058}"/>
              </a:ext>
            </a:extLst>
          </p:cNvPr>
          <p:cNvSpPr txBox="1"/>
          <p:nvPr/>
        </p:nvSpPr>
        <p:spPr>
          <a:xfrm>
            <a:off x="484632" y="2026766"/>
            <a:ext cx="3743537" cy="839118"/>
          </a:xfrm>
          <a:prstGeom prst="rect">
            <a:avLst/>
          </a:prstGeom>
        </p:spPr>
        <p:txBody>
          <a:bodyPr vert="horz" wrap="square" lIns="0" tIns="8043" rIns="0" bIns="0" rtlCol="0">
            <a:spAutoFit/>
          </a:bodyPr>
          <a:lstStyle/>
          <a:p>
            <a:pPr marL="8467" algn="ctr">
              <a:spcBef>
                <a:spcPts val="63"/>
              </a:spcBef>
            </a:pPr>
            <a:r>
              <a:rPr lang="es-MX" spc="-7" dirty="0">
                <a:solidFill>
                  <a:srgbClr val="6FAC46"/>
                </a:solidFill>
                <a:latin typeface="Helvetica" panose="020B0604020202020204" pitchFamily="34" charset="0"/>
                <a:cs typeface="Helvetica" panose="020B0604020202020204" pitchFamily="34" charset="0"/>
              </a:rPr>
              <a:t>CONCEPTO C-1356 DE 2023 COLOMBIA COMPRA EFICIENTE DE FECHA 25 DE MAYO DE 2023.​</a:t>
            </a:r>
            <a:endParaRPr dirty="0">
              <a:latin typeface="Helvetica" panose="020B0604020202020204" pitchFamily="34" charset="0"/>
              <a:cs typeface="Helvetica" panose="020B0604020202020204" pitchFamily="34" charset="0"/>
            </a:endParaRPr>
          </a:p>
        </p:txBody>
      </p:sp>
      <p:grpSp>
        <p:nvGrpSpPr>
          <p:cNvPr id="8" name="object 2">
            <a:extLst>
              <a:ext uri="{FF2B5EF4-FFF2-40B4-BE49-F238E27FC236}">
                <a16:creationId xmlns:a16="http://schemas.microsoft.com/office/drawing/2014/main" id="{1B674DAA-11DA-77B6-1744-979F4BEB38C4}"/>
              </a:ext>
            </a:extLst>
          </p:cNvPr>
          <p:cNvGrpSpPr/>
          <p:nvPr/>
        </p:nvGrpSpPr>
        <p:grpSpPr>
          <a:xfrm>
            <a:off x="4639056" y="0"/>
            <a:ext cx="7553113" cy="6858000"/>
            <a:chOff x="6958583" y="0"/>
            <a:chExt cx="11329670" cy="10287000"/>
          </a:xfrm>
        </p:grpSpPr>
        <p:sp>
          <p:nvSpPr>
            <p:cNvPr id="9" name="object 3">
              <a:extLst>
                <a:ext uri="{FF2B5EF4-FFF2-40B4-BE49-F238E27FC236}">
                  <a16:creationId xmlns:a16="http://schemas.microsoft.com/office/drawing/2014/main" id="{9C2B3F9B-2FC3-A54E-4E87-4AAA2C5F55D0}"/>
                </a:ext>
              </a:extLst>
            </p:cNvPr>
            <p:cNvSpPr/>
            <p:nvPr/>
          </p:nvSpPr>
          <p:spPr>
            <a:xfrm>
              <a:off x="6958583" y="0"/>
              <a:ext cx="11329670" cy="10287000"/>
            </a:xfrm>
            <a:custGeom>
              <a:avLst/>
              <a:gdLst/>
              <a:ahLst/>
              <a:cxnLst/>
              <a:rect l="l" t="t" r="r" b="b"/>
              <a:pathLst>
                <a:path w="11329669" h="10287000">
                  <a:moveTo>
                    <a:pt x="11329416" y="0"/>
                  </a:moveTo>
                  <a:lnTo>
                    <a:pt x="0" y="0"/>
                  </a:lnTo>
                  <a:lnTo>
                    <a:pt x="0" y="10287000"/>
                  </a:lnTo>
                  <a:lnTo>
                    <a:pt x="11329416" y="10287000"/>
                  </a:lnTo>
                  <a:lnTo>
                    <a:pt x="11329416" y="0"/>
                  </a:lnTo>
                  <a:close/>
                </a:path>
              </a:pathLst>
            </a:custGeom>
            <a:solidFill>
              <a:srgbClr val="C7C9C9"/>
            </a:solidFill>
          </p:spPr>
          <p:txBody>
            <a:bodyPr wrap="square" lIns="0" tIns="0" rIns="0" bIns="0" rtlCol="0"/>
            <a:lstStyle/>
            <a:p>
              <a:endParaRPr sz="1200"/>
            </a:p>
          </p:txBody>
        </p:sp>
        <p:pic>
          <p:nvPicPr>
            <p:cNvPr id="10" name="object 4">
              <a:extLst>
                <a:ext uri="{FF2B5EF4-FFF2-40B4-BE49-F238E27FC236}">
                  <a16:creationId xmlns:a16="http://schemas.microsoft.com/office/drawing/2014/main" id="{0C85AAC6-9C38-7D44-AAAE-F76B58FFA4D5}"/>
                </a:ext>
              </a:extLst>
            </p:cNvPr>
            <p:cNvPicPr/>
            <p:nvPr/>
          </p:nvPicPr>
          <p:blipFill>
            <a:blip r:embed="rId2" cstate="print"/>
            <a:stretch>
              <a:fillRect/>
            </a:stretch>
          </p:blipFill>
          <p:spPr>
            <a:xfrm>
              <a:off x="7621523" y="790955"/>
              <a:ext cx="9998964" cy="8734044"/>
            </a:xfrm>
            <a:prstGeom prst="rect">
              <a:avLst/>
            </a:prstGeom>
          </p:spPr>
        </p:pic>
        <p:sp>
          <p:nvSpPr>
            <p:cNvPr id="11" name="object 5">
              <a:extLst>
                <a:ext uri="{FF2B5EF4-FFF2-40B4-BE49-F238E27FC236}">
                  <a16:creationId xmlns:a16="http://schemas.microsoft.com/office/drawing/2014/main" id="{BCCAA4B4-24D7-238F-514B-14686B0FDB27}"/>
                </a:ext>
              </a:extLst>
            </p:cNvPr>
            <p:cNvSpPr/>
            <p:nvPr/>
          </p:nvSpPr>
          <p:spPr>
            <a:xfrm>
              <a:off x="7685531" y="836675"/>
              <a:ext cx="9875520" cy="8609330"/>
            </a:xfrm>
            <a:custGeom>
              <a:avLst/>
              <a:gdLst/>
              <a:ahLst/>
              <a:cxnLst/>
              <a:rect l="l" t="t" r="r" b="b"/>
              <a:pathLst>
                <a:path w="9875519" h="8609330">
                  <a:moveTo>
                    <a:pt x="9875520" y="0"/>
                  </a:moveTo>
                  <a:lnTo>
                    <a:pt x="0" y="0"/>
                  </a:lnTo>
                  <a:lnTo>
                    <a:pt x="0" y="8609076"/>
                  </a:lnTo>
                  <a:lnTo>
                    <a:pt x="9875520" y="8609076"/>
                  </a:lnTo>
                  <a:lnTo>
                    <a:pt x="9875520" y="0"/>
                  </a:lnTo>
                  <a:close/>
                </a:path>
              </a:pathLst>
            </a:custGeom>
            <a:solidFill>
              <a:srgbClr val="FFFFFF"/>
            </a:solidFill>
          </p:spPr>
          <p:txBody>
            <a:bodyPr wrap="square" lIns="0" tIns="0" rIns="0" bIns="0" rtlCol="0"/>
            <a:lstStyle/>
            <a:p>
              <a:endParaRPr sz="1200"/>
            </a:p>
          </p:txBody>
        </p:sp>
        <p:sp>
          <p:nvSpPr>
            <p:cNvPr id="12" name="object 6">
              <a:extLst>
                <a:ext uri="{FF2B5EF4-FFF2-40B4-BE49-F238E27FC236}">
                  <a16:creationId xmlns:a16="http://schemas.microsoft.com/office/drawing/2014/main" id="{3FC6E850-66EE-3095-2459-C3B02785F3A6}"/>
                </a:ext>
              </a:extLst>
            </p:cNvPr>
            <p:cNvSpPr/>
            <p:nvPr/>
          </p:nvSpPr>
          <p:spPr>
            <a:xfrm>
              <a:off x="7685531" y="836675"/>
              <a:ext cx="9875520" cy="8609330"/>
            </a:xfrm>
            <a:custGeom>
              <a:avLst/>
              <a:gdLst/>
              <a:ahLst/>
              <a:cxnLst/>
              <a:rect l="l" t="t" r="r" b="b"/>
              <a:pathLst>
                <a:path w="9875519" h="8609330">
                  <a:moveTo>
                    <a:pt x="0" y="8609076"/>
                  </a:moveTo>
                  <a:lnTo>
                    <a:pt x="9875520" y="8609076"/>
                  </a:lnTo>
                  <a:lnTo>
                    <a:pt x="9875520" y="0"/>
                  </a:lnTo>
                  <a:lnTo>
                    <a:pt x="0" y="0"/>
                  </a:lnTo>
                  <a:lnTo>
                    <a:pt x="0" y="8609076"/>
                  </a:lnTo>
                  <a:close/>
                </a:path>
              </a:pathLst>
            </a:custGeom>
            <a:ln w="9525">
              <a:solidFill>
                <a:srgbClr val="C7C9C9"/>
              </a:solidFill>
            </a:ln>
          </p:spPr>
          <p:txBody>
            <a:bodyPr wrap="square" lIns="0" tIns="0" rIns="0" bIns="0" rtlCol="0"/>
            <a:lstStyle/>
            <a:p>
              <a:endParaRPr sz="1200"/>
            </a:p>
          </p:txBody>
        </p:sp>
      </p:grpSp>
      <p:sp>
        <p:nvSpPr>
          <p:cNvPr id="19" name="object 9">
            <a:extLst>
              <a:ext uri="{FF2B5EF4-FFF2-40B4-BE49-F238E27FC236}">
                <a16:creationId xmlns:a16="http://schemas.microsoft.com/office/drawing/2014/main" id="{3B2CDBB1-C003-213E-377F-D5C54B423A16}"/>
              </a:ext>
            </a:extLst>
          </p:cNvPr>
          <p:cNvSpPr txBox="1"/>
          <p:nvPr/>
        </p:nvSpPr>
        <p:spPr>
          <a:xfrm>
            <a:off x="5318466" y="704831"/>
            <a:ext cx="6230077" cy="4317422"/>
          </a:xfrm>
          <a:prstGeom prst="rect">
            <a:avLst/>
          </a:prstGeom>
        </p:spPr>
        <p:txBody>
          <a:bodyPr vert="horz" wrap="square" lIns="0" tIns="8467" rIns="0" bIns="0" rtlCol="0">
            <a:spAutoFit/>
          </a:bodyPr>
          <a:lstStyle/>
          <a:p>
            <a:pPr marL="8467" marR="3387" algn="just">
              <a:spcBef>
                <a:spcPts val="67"/>
              </a:spcBef>
            </a:pPr>
            <a:endParaRPr lang="es-MX" sz="1500" i="1" dirty="0">
              <a:latin typeface="Helvetica" panose="020B0604020202020204" pitchFamily="34" charset="0"/>
              <a:cs typeface="Helvetica" panose="020B0604020202020204" pitchFamily="34" charset="0"/>
            </a:endParaRPr>
          </a:p>
          <a:p>
            <a:pPr marL="8467" marR="3387" algn="just">
              <a:spcBef>
                <a:spcPts val="67"/>
              </a:spcBef>
            </a:pPr>
            <a:endParaRPr lang="es-MX" sz="1500" i="1" dirty="0">
              <a:latin typeface="Helvetica" panose="020B0604020202020204" pitchFamily="34" charset="0"/>
              <a:cs typeface="Helvetica" panose="020B0604020202020204" pitchFamily="34" charset="0"/>
            </a:endParaRPr>
          </a:p>
          <a:p>
            <a:pPr marL="8467" marR="3387" algn="just">
              <a:spcBef>
                <a:spcPts val="67"/>
              </a:spcBef>
            </a:pPr>
            <a:endParaRPr lang="es-MX" sz="1500" i="1" dirty="0">
              <a:latin typeface="Helvetica" panose="020B0604020202020204" pitchFamily="34" charset="0"/>
              <a:cs typeface="Helvetica" panose="020B0604020202020204" pitchFamily="34" charset="0"/>
            </a:endParaRPr>
          </a:p>
          <a:p>
            <a:pPr marL="8467" marR="3387" algn="just">
              <a:spcBef>
                <a:spcPts val="67"/>
              </a:spcBef>
            </a:pPr>
            <a:endParaRPr lang="es-MX" sz="1500" i="1" dirty="0">
              <a:latin typeface="Helvetica" panose="020B0604020202020204" pitchFamily="34" charset="0"/>
              <a:cs typeface="Helvetica" panose="020B0604020202020204" pitchFamily="34" charset="0"/>
            </a:endParaRPr>
          </a:p>
          <a:p>
            <a:pPr marL="8467" marR="3387" algn="just">
              <a:spcBef>
                <a:spcPts val="67"/>
              </a:spcBef>
            </a:pPr>
            <a:endParaRPr lang="es-MX" sz="1500" i="1" dirty="0">
              <a:latin typeface="Helvetica" panose="020B0604020202020204" pitchFamily="34" charset="0"/>
              <a:cs typeface="Helvetica" panose="020B0604020202020204" pitchFamily="34" charset="0"/>
            </a:endParaRPr>
          </a:p>
          <a:p>
            <a:pPr marL="8467" marR="3387" algn="just">
              <a:spcBef>
                <a:spcPts val="67"/>
              </a:spcBef>
            </a:pPr>
            <a:endParaRPr lang="es-MX" sz="1500" i="1" dirty="0">
              <a:latin typeface="Helvetica" panose="020B0604020202020204" pitchFamily="34" charset="0"/>
              <a:cs typeface="Helvetica" panose="020B0604020202020204" pitchFamily="34" charset="0"/>
            </a:endParaRPr>
          </a:p>
          <a:p>
            <a:pPr marL="8467" marR="3387" algn="just">
              <a:spcBef>
                <a:spcPts val="67"/>
              </a:spcBef>
            </a:pPr>
            <a:r>
              <a:rPr lang="es-MX" sz="1500" dirty="0">
                <a:latin typeface="Helvetica" panose="020B0604020202020204" pitchFamily="34" charset="0"/>
                <a:cs typeface="Helvetica" panose="020B0604020202020204" pitchFamily="34" charset="0"/>
              </a:rPr>
              <a:t>La sentencia de unificación SU-380 del 3 de noviembre de 2021 dispuso en síntesis:​</a:t>
            </a:r>
          </a:p>
          <a:p>
            <a:pPr marL="8467" marR="3387" algn="just">
              <a:spcBef>
                <a:spcPts val="67"/>
              </a:spcBef>
            </a:pPr>
            <a:endParaRPr lang="es-MX" sz="1500" i="1" dirty="0">
              <a:latin typeface="Helvetica" panose="020B0604020202020204" pitchFamily="34" charset="0"/>
              <a:cs typeface="Helvetica" panose="020B0604020202020204" pitchFamily="34" charset="0"/>
            </a:endParaRPr>
          </a:p>
          <a:p>
            <a:pPr marL="8467" marR="3387" algn="just">
              <a:spcBef>
                <a:spcPts val="67"/>
              </a:spcBef>
            </a:pPr>
            <a:r>
              <a:rPr lang="es-MX" sz="1500" i="1" dirty="0">
                <a:latin typeface="Helvetica" panose="020B0604020202020204" pitchFamily="34" charset="0"/>
                <a:cs typeface="Helvetica" panose="020B0604020202020204" pitchFamily="34" charset="0"/>
              </a:rPr>
              <a:t>1.- </a:t>
            </a:r>
            <a:r>
              <a:rPr lang="es-MX" sz="1500" dirty="0">
                <a:latin typeface="Helvetica" panose="020B0604020202020204" pitchFamily="34" charset="0"/>
                <a:cs typeface="Helvetica" panose="020B0604020202020204" pitchFamily="34" charset="0"/>
              </a:rPr>
              <a:t>La estabilidad laboral reforzada tiene fundamento constitucional basado en la no discriminación​</a:t>
            </a:r>
          </a:p>
          <a:p>
            <a:pPr marL="8467" marR="3387" algn="just">
              <a:spcBef>
                <a:spcPts val="67"/>
              </a:spcBef>
            </a:pPr>
            <a:endParaRPr lang="es-MX" sz="1500" dirty="0">
              <a:latin typeface="Helvetica" panose="020B0604020202020204" pitchFamily="34" charset="0"/>
              <a:cs typeface="Helvetica" panose="020B0604020202020204" pitchFamily="34" charset="0"/>
            </a:endParaRPr>
          </a:p>
          <a:p>
            <a:pPr marL="8467" marR="3387" algn="just">
              <a:spcBef>
                <a:spcPts val="67"/>
              </a:spcBef>
            </a:pPr>
            <a:r>
              <a:rPr lang="es-MX" sz="1500" i="1" dirty="0">
                <a:latin typeface="Helvetica" panose="020B0604020202020204" pitchFamily="34" charset="0"/>
                <a:cs typeface="Helvetica" panose="020B0604020202020204" pitchFamily="34" charset="0"/>
              </a:rPr>
              <a:t>2.- </a:t>
            </a:r>
            <a:r>
              <a:rPr lang="es-MX" sz="1500" dirty="0">
                <a:latin typeface="Helvetica" panose="020B0604020202020204" pitchFamily="34" charset="0"/>
                <a:cs typeface="Helvetica" panose="020B0604020202020204" pitchFamily="34" charset="0"/>
              </a:rPr>
              <a:t>Cobija a personas en condición de discapacidad, así como aquellas que se encuentran en situación de debilidad manifiesta por razones de salud</a:t>
            </a:r>
            <a:r>
              <a:rPr lang="es-MX" sz="1500" i="1" dirty="0">
                <a:latin typeface="Helvetica" panose="020B0604020202020204" pitchFamily="34" charset="0"/>
                <a:cs typeface="Helvetica" panose="020B0604020202020204" pitchFamily="34" charset="0"/>
              </a:rPr>
              <a:t>.</a:t>
            </a:r>
          </a:p>
          <a:p>
            <a:pPr marL="8467" marR="3387" algn="just">
              <a:spcBef>
                <a:spcPts val="67"/>
              </a:spcBef>
            </a:pPr>
            <a:endParaRPr lang="es-MX" sz="1500" i="1" dirty="0">
              <a:latin typeface="Helvetica" panose="020B0604020202020204" pitchFamily="34" charset="0"/>
              <a:cs typeface="Helvetica" panose="020B0604020202020204" pitchFamily="34" charset="0"/>
            </a:endParaRPr>
          </a:p>
          <a:p>
            <a:pPr marL="8467" marR="3387" algn="just">
              <a:spcBef>
                <a:spcPts val="67"/>
              </a:spcBef>
            </a:pPr>
            <a:r>
              <a:rPr lang="es-MX" sz="1500" i="1" dirty="0">
                <a:latin typeface="Helvetica" panose="020B0604020202020204" pitchFamily="34" charset="0"/>
                <a:cs typeface="Helvetica" panose="020B0604020202020204" pitchFamily="34" charset="0"/>
              </a:rPr>
              <a:t>3.- </a:t>
            </a:r>
            <a:r>
              <a:rPr lang="es-MX" sz="1500" dirty="0">
                <a:latin typeface="Helvetica" panose="020B0604020202020204" pitchFamily="34" charset="0"/>
                <a:cs typeface="Helvetica" panose="020B0604020202020204" pitchFamily="34" charset="0"/>
              </a:rPr>
              <a:t>La violación de la estabilidad laboral reforzada presume un móvil discriminatorio</a:t>
            </a:r>
          </a:p>
        </p:txBody>
      </p:sp>
      <p:sp>
        <p:nvSpPr>
          <p:cNvPr id="2" name="object 7">
            <a:extLst>
              <a:ext uri="{FF2B5EF4-FFF2-40B4-BE49-F238E27FC236}">
                <a16:creationId xmlns:a16="http://schemas.microsoft.com/office/drawing/2014/main" id="{95E6532E-FC0E-83B5-19CC-CFB90B82FA15}"/>
              </a:ext>
            </a:extLst>
          </p:cNvPr>
          <p:cNvSpPr txBox="1"/>
          <p:nvPr/>
        </p:nvSpPr>
        <p:spPr>
          <a:xfrm>
            <a:off x="643457" y="3536078"/>
            <a:ext cx="3346637" cy="1218709"/>
          </a:xfrm>
          <a:prstGeom prst="rect">
            <a:avLst/>
          </a:prstGeom>
        </p:spPr>
        <p:txBody>
          <a:bodyPr vert="horz" wrap="square" lIns="0" tIns="8043" rIns="0" bIns="0" rtlCol="0">
            <a:spAutoFit/>
          </a:bodyPr>
          <a:lstStyle/>
          <a:p>
            <a:pPr marL="8467" algn="ctr">
              <a:spcBef>
                <a:spcPts val="63"/>
              </a:spcBef>
            </a:pPr>
            <a:r>
              <a:rPr lang="es-MX" sz="1100" spc="-7" dirty="0">
                <a:solidFill>
                  <a:srgbClr val="6FAC46"/>
                </a:solidFill>
                <a:latin typeface="Helvetica" panose="020B0604020202020204" pitchFamily="34" charset="0"/>
                <a:cs typeface="Helvetica" panose="020B0604020202020204" pitchFamily="34" charset="0"/>
              </a:rPr>
              <a:t>CONTRATO DE PRESTACION DE SERVICIOS/ ESTABILIDAD OCUPACIONAL REFORZADA DE PERSONAS EN SITUACIÓN DE DEBILIDAD MANIFIESTA POR RAZONES DE SALUD.</a:t>
            </a:r>
          </a:p>
          <a:p>
            <a:pPr marL="8467" algn="ctr">
              <a:spcBef>
                <a:spcPts val="63"/>
              </a:spcBef>
            </a:pPr>
            <a:endParaRPr lang="es-MX" sz="1100" spc="-7" dirty="0">
              <a:solidFill>
                <a:srgbClr val="6FAC46"/>
              </a:solidFill>
              <a:latin typeface="Helvetica" panose="020B0604020202020204" pitchFamily="34" charset="0"/>
              <a:cs typeface="Helvetica" panose="020B0604020202020204" pitchFamily="34" charset="0"/>
            </a:endParaRPr>
          </a:p>
          <a:p>
            <a:pPr marL="8467" algn="ctr">
              <a:spcBef>
                <a:spcPts val="63"/>
              </a:spcBef>
            </a:pPr>
            <a:r>
              <a:rPr lang="es-MX" sz="1100" u="sng" spc="-7" dirty="0">
                <a:solidFill>
                  <a:srgbClr val="6FAC46"/>
                </a:solidFill>
                <a:latin typeface="Helvetica" panose="020B0604020202020204" pitchFamily="34" charset="0"/>
                <a:cs typeface="Helvetica" panose="020B0604020202020204" pitchFamily="34" charset="0"/>
              </a:rPr>
              <a:t>CIRCULAR No. 30 DE FECHA 11 DE AGOSTO DE 2023 </a:t>
            </a:r>
            <a:endParaRPr lang="es-MX" sz="1100" u="sng"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42549223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963E9FF8-726C-C90D-F2BB-C32B8EBE4472}"/>
              </a:ext>
            </a:extLst>
          </p:cNvPr>
          <p:cNvSpPr txBox="1"/>
          <p:nvPr/>
        </p:nvSpPr>
        <p:spPr>
          <a:xfrm>
            <a:off x="5445021" y="6639446"/>
            <a:ext cx="1301959" cy="261610"/>
          </a:xfrm>
          <a:prstGeom prst="rect">
            <a:avLst/>
          </a:prstGeom>
          <a:noFill/>
        </p:spPr>
        <p:txBody>
          <a:bodyPr wrap="none" rtlCol="0">
            <a:spAutoFit/>
          </a:bodyPr>
          <a:lstStyle/>
          <a:p>
            <a:pPr algn="ctr"/>
            <a:r>
              <a:rPr lang="es-CO" sz="1100" b="1" dirty="0">
                <a:solidFill>
                  <a:schemeClr val="bg1"/>
                </a:solidFill>
                <a:latin typeface="Helvetica" pitchFamily="2" charset="0"/>
              </a:rPr>
              <a:t>www.ant.gov.co</a:t>
            </a:r>
          </a:p>
        </p:txBody>
      </p:sp>
      <p:sp>
        <p:nvSpPr>
          <p:cNvPr id="7" name="object 7">
            <a:extLst>
              <a:ext uri="{FF2B5EF4-FFF2-40B4-BE49-F238E27FC236}">
                <a16:creationId xmlns:a16="http://schemas.microsoft.com/office/drawing/2014/main" id="{3C923CB6-8D14-8715-B479-E98B18D93058}"/>
              </a:ext>
            </a:extLst>
          </p:cNvPr>
          <p:cNvSpPr txBox="1"/>
          <p:nvPr/>
        </p:nvSpPr>
        <p:spPr>
          <a:xfrm>
            <a:off x="430648" y="3183213"/>
            <a:ext cx="3743537" cy="746785"/>
          </a:xfrm>
          <a:prstGeom prst="rect">
            <a:avLst/>
          </a:prstGeom>
        </p:spPr>
        <p:txBody>
          <a:bodyPr vert="horz" wrap="square" lIns="0" tIns="8043" rIns="0" bIns="0" rtlCol="0">
            <a:spAutoFit/>
          </a:bodyPr>
          <a:lstStyle/>
          <a:p>
            <a:pPr marL="8467" algn="ctr">
              <a:spcBef>
                <a:spcPts val="63"/>
              </a:spcBef>
            </a:pPr>
            <a:r>
              <a:rPr lang="es-MX" sz="2400" spc="-7" dirty="0">
                <a:solidFill>
                  <a:srgbClr val="6FAC46"/>
                </a:solidFill>
                <a:latin typeface="Helvetica" panose="020B0604020202020204" pitchFamily="34" charset="0"/>
                <a:cs typeface="Helvetica" panose="020B0604020202020204" pitchFamily="34" charset="0"/>
              </a:rPr>
              <a:t>Recomendaciones generales​</a:t>
            </a:r>
            <a:endParaRPr sz="2400" dirty="0">
              <a:latin typeface="Helvetica" panose="020B0604020202020204" pitchFamily="34" charset="0"/>
              <a:cs typeface="Helvetica" panose="020B0604020202020204" pitchFamily="34" charset="0"/>
            </a:endParaRPr>
          </a:p>
        </p:txBody>
      </p:sp>
      <p:grpSp>
        <p:nvGrpSpPr>
          <p:cNvPr id="8" name="object 2">
            <a:extLst>
              <a:ext uri="{FF2B5EF4-FFF2-40B4-BE49-F238E27FC236}">
                <a16:creationId xmlns:a16="http://schemas.microsoft.com/office/drawing/2014/main" id="{1B674DAA-11DA-77B6-1744-979F4BEB38C4}"/>
              </a:ext>
            </a:extLst>
          </p:cNvPr>
          <p:cNvGrpSpPr/>
          <p:nvPr/>
        </p:nvGrpSpPr>
        <p:grpSpPr>
          <a:xfrm>
            <a:off x="4639056" y="0"/>
            <a:ext cx="7553113" cy="6858000"/>
            <a:chOff x="6958583" y="0"/>
            <a:chExt cx="11329670" cy="10287000"/>
          </a:xfrm>
        </p:grpSpPr>
        <p:sp>
          <p:nvSpPr>
            <p:cNvPr id="9" name="object 3">
              <a:extLst>
                <a:ext uri="{FF2B5EF4-FFF2-40B4-BE49-F238E27FC236}">
                  <a16:creationId xmlns:a16="http://schemas.microsoft.com/office/drawing/2014/main" id="{9C2B3F9B-2FC3-A54E-4E87-4AAA2C5F55D0}"/>
                </a:ext>
              </a:extLst>
            </p:cNvPr>
            <p:cNvSpPr/>
            <p:nvPr/>
          </p:nvSpPr>
          <p:spPr>
            <a:xfrm>
              <a:off x="6958583" y="0"/>
              <a:ext cx="11329670" cy="10287000"/>
            </a:xfrm>
            <a:custGeom>
              <a:avLst/>
              <a:gdLst/>
              <a:ahLst/>
              <a:cxnLst/>
              <a:rect l="l" t="t" r="r" b="b"/>
              <a:pathLst>
                <a:path w="11329669" h="10287000">
                  <a:moveTo>
                    <a:pt x="11329416" y="0"/>
                  </a:moveTo>
                  <a:lnTo>
                    <a:pt x="0" y="0"/>
                  </a:lnTo>
                  <a:lnTo>
                    <a:pt x="0" y="10287000"/>
                  </a:lnTo>
                  <a:lnTo>
                    <a:pt x="11329416" y="10287000"/>
                  </a:lnTo>
                  <a:lnTo>
                    <a:pt x="11329416" y="0"/>
                  </a:lnTo>
                  <a:close/>
                </a:path>
              </a:pathLst>
            </a:custGeom>
            <a:solidFill>
              <a:srgbClr val="C7C9C9"/>
            </a:solidFill>
          </p:spPr>
          <p:txBody>
            <a:bodyPr wrap="square" lIns="0" tIns="0" rIns="0" bIns="0" rtlCol="0"/>
            <a:lstStyle/>
            <a:p>
              <a:endParaRPr sz="1200"/>
            </a:p>
          </p:txBody>
        </p:sp>
        <p:pic>
          <p:nvPicPr>
            <p:cNvPr id="10" name="object 4">
              <a:extLst>
                <a:ext uri="{FF2B5EF4-FFF2-40B4-BE49-F238E27FC236}">
                  <a16:creationId xmlns:a16="http://schemas.microsoft.com/office/drawing/2014/main" id="{0C85AAC6-9C38-7D44-AAAE-F76B58FFA4D5}"/>
                </a:ext>
              </a:extLst>
            </p:cNvPr>
            <p:cNvPicPr/>
            <p:nvPr/>
          </p:nvPicPr>
          <p:blipFill>
            <a:blip r:embed="rId2" cstate="print"/>
            <a:stretch>
              <a:fillRect/>
            </a:stretch>
          </p:blipFill>
          <p:spPr>
            <a:xfrm>
              <a:off x="7621523" y="790955"/>
              <a:ext cx="9998964" cy="8734044"/>
            </a:xfrm>
            <a:prstGeom prst="rect">
              <a:avLst/>
            </a:prstGeom>
          </p:spPr>
        </p:pic>
        <p:sp>
          <p:nvSpPr>
            <p:cNvPr id="11" name="object 5">
              <a:extLst>
                <a:ext uri="{FF2B5EF4-FFF2-40B4-BE49-F238E27FC236}">
                  <a16:creationId xmlns:a16="http://schemas.microsoft.com/office/drawing/2014/main" id="{BCCAA4B4-24D7-238F-514B-14686B0FDB27}"/>
                </a:ext>
              </a:extLst>
            </p:cNvPr>
            <p:cNvSpPr/>
            <p:nvPr/>
          </p:nvSpPr>
          <p:spPr>
            <a:xfrm>
              <a:off x="7685531" y="836675"/>
              <a:ext cx="9875520" cy="8609330"/>
            </a:xfrm>
            <a:custGeom>
              <a:avLst/>
              <a:gdLst/>
              <a:ahLst/>
              <a:cxnLst/>
              <a:rect l="l" t="t" r="r" b="b"/>
              <a:pathLst>
                <a:path w="9875519" h="8609330">
                  <a:moveTo>
                    <a:pt x="9875520" y="0"/>
                  </a:moveTo>
                  <a:lnTo>
                    <a:pt x="0" y="0"/>
                  </a:lnTo>
                  <a:lnTo>
                    <a:pt x="0" y="8609076"/>
                  </a:lnTo>
                  <a:lnTo>
                    <a:pt x="9875520" y="8609076"/>
                  </a:lnTo>
                  <a:lnTo>
                    <a:pt x="9875520" y="0"/>
                  </a:lnTo>
                  <a:close/>
                </a:path>
              </a:pathLst>
            </a:custGeom>
            <a:solidFill>
              <a:srgbClr val="FFFFFF"/>
            </a:solidFill>
          </p:spPr>
          <p:txBody>
            <a:bodyPr wrap="square" lIns="0" tIns="0" rIns="0" bIns="0" rtlCol="0"/>
            <a:lstStyle/>
            <a:p>
              <a:endParaRPr sz="1200"/>
            </a:p>
          </p:txBody>
        </p:sp>
        <p:sp>
          <p:nvSpPr>
            <p:cNvPr id="12" name="object 6">
              <a:extLst>
                <a:ext uri="{FF2B5EF4-FFF2-40B4-BE49-F238E27FC236}">
                  <a16:creationId xmlns:a16="http://schemas.microsoft.com/office/drawing/2014/main" id="{3FC6E850-66EE-3095-2459-C3B02785F3A6}"/>
                </a:ext>
              </a:extLst>
            </p:cNvPr>
            <p:cNvSpPr/>
            <p:nvPr/>
          </p:nvSpPr>
          <p:spPr>
            <a:xfrm>
              <a:off x="7685531" y="836675"/>
              <a:ext cx="9875520" cy="8609330"/>
            </a:xfrm>
            <a:custGeom>
              <a:avLst/>
              <a:gdLst/>
              <a:ahLst/>
              <a:cxnLst/>
              <a:rect l="l" t="t" r="r" b="b"/>
              <a:pathLst>
                <a:path w="9875519" h="8609330">
                  <a:moveTo>
                    <a:pt x="0" y="8609076"/>
                  </a:moveTo>
                  <a:lnTo>
                    <a:pt x="9875520" y="8609076"/>
                  </a:lnTo>
                  <a:lnTo>
                    <a:pt x="9875520" y="0"/>
                  </a:lnTo>
                  <a:lnTo>
                    <a:pt x="0" y="0"/>
                  </a:lnTo>
                  <a:lnTo>
                    <a:pt x="0" y="8609076"/>
                  </a:lnTo>
                  <a:close/>
                </a:path>
              </a:pathLst>
            </a:custGeom>
            <a:ln w="9525">
              <a:solidFill>
                <a:srgbClr val="C7C9C9"/>
              </a:solidFill>
            </a:ln>
          </p:spPr>
          <p:txBody>
            <a:bodyPr wrap="square" lIns="0" tIns="0" rIns="0" bIns="0" rtlCol="0"/>
            <a:lstStyle/>
            <a:p>
              <a:endParaRPr sz="1200"/>
            </a:p>
          </p:txBody>
        </p:sp>
      </p:grpSp>
      <p:sp>
        <p:nvSpPr>
          <p:cNvPr id="19" name="object 9">
            <a:extLst>
              <a:ext uri="{FF2B5EF4-FFF2-40B4-BE49-F238E27FC236}">
                <a16:creationId xmlns:a16="http://schemas.microsoft.com/office/drawing/2014/main" id="{3B2CDBB1-C003-213E-377F-D5C54B423A16}"/>
              </a:ext>
            </a:extLst>
          </p:cNvPr>
          <p:cNvSpPr txBox="1"/>
          <p:nvPr/>
        </p:nvSpPr>
        <p:spPr>
          <a:xfrm>
            <a:off x="5358807" y="922599"/>
            <a:ext cx="5966331" cy="4025034"/>
          </a:xfrm>
          <a:prstGeom prst="rect">
            <a:avLst/>
          </a:prstGeom>
        </p:spPr>
        <p:txBody>
          <a:bodyPr vert="horz" wrap="square" lIns="0" tIns="8467" rIns="0" bIns="0" rtlCol="0">
            <a:spAutoFit/>
          </a:bodyPr>
          <a:lstStyle/>
          <a:p>
            <a:pPr marL="294217" marR="3387" indent="-285750" algn="just">
              <a:spcBef>
                <a:spcPts val="67"/>
              </a:spcBef>
              <a:buFont typeface="Wingdings" panose="05000000000000000000" pitchFamily="2" charset="2"/>
              <a:buChar char="ü"/>
            </a:pPr>
            <a:endParaRPr lang="es-MX" sz="1600" spc="-3" dirty="0">
              <a:latin typeface="Helvetica" panose="020B0604020202020204" pitchFamily="34" charset="0"/>
              <a:cs typeface="Helvetica" panose="020B0604020202020204" pitchFamily="34" charset="0"/>
            </a:endParaRPr>
          </a:p>
          <a:p>
            <a:pPr marL="294217" marR="3387" indent="-285750" algn="just">
              <a:spcBef>
                <a:spcPts val="67"/>
              </a:spcBef>
              <a:buFont typeface="Wingdings" panose="05000000000000000000" pitchFamily="2" charset="2"/>
              <a:buChar char="ü"/>
            </a:pPr>
            <a:endParaRPr lang="es-MX" sz="1600" spc="-3" dirty="0">
              <a:latin typeface="Helvetica" panose="020B0604020202020204" pitchFamily="34" charset="0"/>
              <a:cs typeface="Helvetica" panose="020B0604020202020204" pitchFamily="34" charset="0"/>
            </a:endParaRPr>
          </a:p>
          <a:p>
            <a:pPr marL="294217" marR="3387" indent="-285750" algn="just">
              <a:spcBef>
                <a:spcPts val="67"/>
              </a:spcBef>
              <a:buFont typeface="Wingdings" panose="05000000000000000000" pitchFamily="2" charset="2"/>
              <a:buChar char="ü"/>
            </a:pPr>
            <a:r>
              <a:rPr lang="es-MX" sz="1600" spc="-3" dirty="0">
                <a:latin typeface="Helvetica" panose="020B0604020202020204" pitchFamily="34" charset="0"/>
                <a:cs typeface="Helvetica" panose="020B0604020202020204" pitchFamily="34" charset="0"/>
              </a:rPr>
              <a:t>La estabilidad ocupacional reforzada constituye un derecho fundamental, extendido para los contratos de prestación de servicios profesionales y/o de apoyo a la gestión.​</a:t>
            </a:r>
          </a:p>
          <a:p>
            <a:pPr marL="294217" marR="3387" indent="-285750" algn="just">
              <a:spcBef>
                <a:spcPts val="67"/>
              </a:spcBef>
              <a:buFont typeface="Wingdings" panose="05000000000000000000" pitchFamily="2" charset="2"/>
              <a:buChar char="ü"/>
            </a:pPr>
            <a:endParaRPr lang="es-MX" sz="1600" spc="-3" dirty="0">
              <a:latin typeface="Helvetica" panose="020B0604020202020204" pitchFamily="34" charset="0"/>
              <a:cs typeface="Helvetica" panose="020B0604020202020204" pitchFamily="34" charset="0"/>
            </a:endParaRPr>
          </a:p>
          <a:p>
            <a:pPr marL="294217" marR="3387" indent="-285750" algn="just">
              <a:spcBef>
                <a:spcPts val="67"/>
              </a:spcBef>
              <a:buFont typeface="Wingdings" panose="05000000000000000000" pitchFamily="2" charset="2"/>
              <a:buChar char="ü"/>
            </a:pPr>
            <a:r>
              <a:rPr lang="es-MX" sz="1600" spc="-3" dirty="0">
                <a:latin typeface="Helvetica" panose="020B0604020202020204" pitchFamily="34" charset="0"/>
                <a:cs typeface="Helvetica" panose="020B0604020202020204" pitchFamily="34" charset="0"/>
              </a:rPr>
              <a:t>​La supervisión al momento de tener conocimiento de la situación  de debilidad manifiesta, deberá adoptar las medidas  conducentes a efectos de garantizar la protección del derecho fundamental a la salud y no se podrá dar por terminado el vínculo contractual por razón de la limitación conocida, así se produzca inclusive el vencimiento del plazo estipulado.​</a:t>
            </a:r>
          </a:p>
          <a:p>
            <a:pPr marL="294217" marR="3387" indent="-285750" algn="just">
              <a:spcBef>
                <a:spcPts val="67"/>
              </a:spcBef>
              <a:buFont typeface="Wingdings" panose="05000000000000000000" pitchFamily="2" charset="2"/>
              <a:buChar char="ü"/>
            </a:pPr>
            <a:endParaRPr lang="es-MX" sz="1600" spc="-3" dirty="0">
              <a:latin typeface="Helvetica" panose="020B0604020202020204" pitchFamily="34" charset="0"/>
              <a:cs typeface="Helvetica" panose="020B0604020202020204" pitchFamily="34" charset="0"/>
            </a:endParaRPr>
          </a:p>
          <a:p>
            <a:pPr marL="294217" marR="3387" indent="-285750" algn="just">
              <a:spcBef>
                <a:spcPts val="67"/>
              </a:spcBef>
              <a:buFont typeface="Wingdings" panose="05000000000000000000" pitchFamily="2" charset="2"/>
              <a:buChar char="ü"/>
            </a:pPr>
            <a:r>
              <a:rPr lang="es-MX" sz="1600" spc="-3" dirty="0">
                <a:latin typeface="Helvetica" panose="020B0604020202020204" pitchFamily="34" charset="0"/>
                <a:cs typeface="Helvetica" panose="020B0604020202020204" pitchFamily="34" charset="0"/>
              </a:rPr>
              <a:t>​Esta situación no es impedimento para que la Entidad pueda iniciar el respectivo proceso que permita determinar un posible incumplimiento </a:t>
            </a:r>
            <a:endParaRPr lang="es-MX" sz="1600"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17939196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C55ADF5F-C004-B6E7-BBCC-D4AD8B82ABA9}"/>
              </a:ext>
            </a:extLst>
          </p:cNvPr>
          <p:cNvSpPr txBox="1"/>
          <p:nvPr/>
        </p:nvSpPr>
        <p:spPr>
          <a:xfrm>
            <a:off x="2518343" y="1668746"/>
            <a:ext cx="7155311" cy="1569660"/>
          </a:xfrm>
          <a:prstGeom prst="rect">
            <a:avLst/>
          </a:prstGeom>
          <a:noFill/>
        </p:spPr>
        <p:txBody>
          <a:bodyPr wrap="square">
            <a:spAutoFit/>
          </a:bodyPr>
          <a:lstStyle/>
          <a:p>
            <a:pPr algn="ctr"/>
            <a:r>
              <a:rPr lang="es-MX" sz="2400" dirty="0">
                <a:solidFill>
                  <a:srgbClr val="6FAC46"/>
                </a:solidFill>
                <a:latin typeface="Helvetica" panose="020B0604020202020204" pitchFamily="34" charset="0"/>
                <a:cs typeface="Helvetica" panose="020B0604020202020204" pitchFamily="34" charset="0"/>
              </a:rPr>
              <a:t>El formato informe seguimiento debe ser debidamente  diligenciado por los supervisores, en cumplimiento del Plan de  Mejoramiento - Contraloría General de la República.​</a:t>
            </a:r>
            <a:endParaRPr lang="es-CO" sz="2400" dirty="0">
              <a:solidFill>
                <a:srgbClr val="6FAC46"/>
              </a:solidFill>
              <a:latin typeface="Helvetica" panose="020B0604020202020204" pitchFamily="34" charset="0"/>
              <a:cs typeface="Helvetica" panose="020B0604020202020204" pitchFamily="34" charset="0"/>
            </a:endParaRPr>
          </a:p>
        </p:txBody>
      </p:sp>
      <p:sp>
        <p:nvSpPr>
          <p:cNvPr id="2" name="object 2">
            <a:extLst>
              <a:ext uri="{FF2B5EF4-FFF2-40B4-BE49-F238E27FC236}">
                <a16:creationId xmlns:a16="http://schemas.microsoft.com/office/drawing/2014/main" id="{F61785ED-C892-8350-D1C2-E3C6277B10E2}"/>
              </a:ext>
            </a:extLst>
          </p:cNvPr>
          <p:cNvSpPr txBox="1"/>
          <p:nvPr/>
        </p:nvSpPr>
        <p:spPr>
          <a:xfrm>
            <a:off x="850282" y="3565807"/>
            <a:ext cx="9899764" cy="1120820"/>
          </a:xfrm>
          <a:prstGeom prst="rect">
            <a:avLst/>
          </a:prstGeom>
        </p:spPr>
        <p:txBody>
          <a:bodyPr vert="horz" wrap="square" lIns="0" tIns="12700" rIns="0" bIns="0" rtlCol="0" anchor="t">
            <a:spAutoFit/>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69900" indent="-457200" algn="ctr">
              <a:lnSpc>
                <a:spcPct val="100000"/>
              </a:lnSpc>
              <a:spcBef>
                <a:spcPts val="100"/>
              </a:spcBef>
              <a:buFont typeface="Wingdings"/>
              <a:buChar char=""/>
              <a:tabLst>
                <a:tab pos="469265" algn="l"/>
                <a:tab pos="469900" algn="l"/>
              </a:tabLst>
            </a:pPr>
            <a:r>
              <a:rPr sz="3600" u="heavy" spc="-15" dirty="0">
                <a:solidFill>
                  <a:srgbClr val="0462C1"/>
                </a:solidFill>
                <a:uFill>
                  <a:solidFill>
                    <a:srgbClr val="0462C1"/>
                  </a:solidFill>
                </a:uFill>
                <a:latin typeface="Calibri"/>
                <a:cs typeface="Calibri"/>
                <a:hlinkClick r:id="rId2"/>
              </a:rPr>
              <a:t>Informe</a:t>
            </a:r>
            <a:r>
              <a:rPr sz="3600" u="heavy" spc="-10" dirty="0">
                <a:solidFill>
                  <a:srgbClr val="0462C1"/>
                </a:solidFill>
                <a:uFill>
                  <a:solidFill>
                    <a:srgbClr val="0462C1"/>
                  </a:solidFill>
                </a:uFill>
                <a:latin typeface="Calibri"/>
                <a:cs typeface="Calibri"/>
                <a:hlinkClick r:id="rId2"/>
              </a:rPr>
              <a:t> </a:t>
            </a:r>
            <a:r>
              <a:rPr sz="3600" u="heavy" spc="-5" dirty="0">
                <a:solidFill>
                  <a:srgbClr val="0462C1"/>
                </a:solidFill>
                <a:uFill>
                  <a:solidFill>
                    <a:srgbClr val="0462C1"/>
                  </a:solidFill>
                </a:uFill>
                <a:latin typeface="Calibri"/>
                <a:cs typeface="Calibri"/>
                <a:hlinkClick r:id="rId2"/>
              </a:rPr>
              <a:t>de</a:t>
            </a:r>
            <a:r>
              <a:rPr sz="3600" u="heavy" spc="5" dirty="0">
                <a:solidFill>
                  <a:srgbClr val="0462C1"/>
                </a:solidFill>
                <a:uFill>
                  <a:solidFill>
                    <a:srgbClr val="0462C1"/>
                  </a:solidFill>
                </a:uFill>
                <a:latin typeface="Calibri"/>
                <a:cs typeface="Calibri"/>
                <a:hlinkClick r:id="rId2"/>
              </a:rPr>
              <a:t> </a:t>
            </a:r>
            <a:r>
              <a:rPr sz="3600" u="heavy" spc="-10" dirty="0">
                <a:solidFill>
                  <a:srgbClr val="0462C1"/>
                </a:solidFill>
                <a:uFill>
                  <a:solidFill>
                    <a:srgbClr val="0462C1"/>
                  </a:solidFill>
                </a:uFill>
                <a:latin typeface="Calibri"/>
                <a:cs typeface="Calibri"/>
                <a:hlinkClick r:id="rId2"/>
              </a:rPr>
              <a:t>seguimiento</a:t>
            </a:r>
            <a:r>
              <a:rPr sz="3600" u="heavy" spc="-5" dirty="0">
                <a:solidFill>
                  <a:srgbClr val="0462C1"/>
                </a:solidFill>
                <a:uFill>
                  <a:solidFill>
                    <a:srgbClr val="0462C1"/>
                  </a:solidFill>
                </a:uFill>
                <a:latin typeface="Calibri"/>
                <a:cs typeface="Calibri"/>
                <a:hlinkClick r:id="rId2"/>
              </a:rPr>
              <a:t> </a:t>
            </a:r>
            <a:r>
              <a:rPr sz="3600" u="heavy" dirty="0">
                <a:solidFill>
                  <a:srgbClr val="0462C1"/>
                </a:solidFill>
                <a:uFill>
                  <a:solidFill>
                    <a:srgbClr val="0462C1"/>
                  </a:solidFill>
                </a:uFill>
                <a:latin typeface="Calibri"/>
                <a:cs typeface="Calibri"/>
                <a:hlinkClick r:id="rId2"/>
              </a:rPr>
              <a:t>a</a:t>
            </a:r>
            <a:r>
              <a:rPr sz="3600" u="heavy" spc="-5" dirty="0">
                <a:solidFill>
                  <a:srgbClr val="0462C1"/>
                </a:solidFill>
                <a:uFill>
                  <a:solidFill>
                    <a:srgbClr val="0462C1"/>
                  </a:solidFill>
                </a:uFill>
                <a:latin typeface="Calibri"/>
                <a:cs typeface="Calibri"/>
                <a:hlinkClick r:id="rId2"/>
              </a:rPr>
              <a:t> </a:t>
            </a:r>
            <a:r>
              <a:rPr sz="3600" u="heavy" dirty="0">
                <a:solidFill>
                  <a:srgbClr val="0462C1"/>
                </a:solidFill>
                <a:uFill>
                  <a:solidFill>
                    <a:srgbClr val="0462C1"/>
                  </a:solidFill>
                </a:uFill>
                <a:latin typeface="Calibri"/>
                <a:cs typeface="Calibri"/>
                <a:hlinkClick r:id="rId2"/>
              </a:rPr>
              <a:t>la</a:t>
            </a:r>
            <a:r>
              <a:rPr sz="3600" u="heavy" spc="5" dirty="0">
                <a:solidFill>
                  <a:srgbClr val="0462C1"/>
                </a:solidFill>
                <a:uFill>
                  <a:solidFill>
                    <a:srgbClr val="0462C1"/>
                  </a:solidFill>
                </a:uFill>
                <a:latin typeface="Calibri"/>
                <a:cs typeface="Calibri"/>
                <a:hlinkClick r:id="rId2"/>
              </a:rPr>
              <a:t> </a:t>
            </a:r>
            <a:r>
              <a:rPr sz="3600" u="heavy" spc="-5" dirty="0">
                <a:solidFill>
                  <a:srgbClr val="0462C1"/>
                </a:solidFill>
                <a:uFill>
                  <a:solidFill>
                    <a:srgbClr val="0462C1"/>
                  </a:solidFill>
                </a:uFill>
                <a:latin typeface="Calibri"/>
                <a:cs typeface="Calibri"/>
                <a:hlinkClick r:id="rId2"/>
              </a:rPr>
              <a:t>supervisión</a:t>
            </a:r>
            <a:r>
              <a:rPr sz="3600" u="heavy" spc="10" dirty="0">
                <a:solidFill>
                  <a:srgbClr val="0462C1"/>
                </a:solidFill>
                <a:uFill>
                  <a:solidFill>
                    <a:srgbClr val="0462C1"/>
                  </a:solidFill>
                </a:uFill>
                <a:latin typeface="Calibri"/>
                <a:cs typeface="Calibri"/>
                <a:hlinkClick r:id="rId2"/>
              </a:rPr>
              <a:t> </a:t>
            </a:r>
            <a:r>
              <a:rPr sz="3600" u="heavy" spc="-5" dirty="0">
                <a:solidFill>
                  <a:srgbClr val="0462C1"/>
                </a:solidFill>
                <a:uFill>
                  <a:solidFill>
                    <a:srgbClr val="0462C1"/>
                  </a:solidFill>
                </a:uFill>
                <a:latin typeface="Calibri"/>
                <a:cs typeface="Calibri"/>
                <a:hlinkClick r:id="rId2"/>
              </a:rPr>
              <a:t>de</a:t>
            </a:r>
            <a:r>
              <a:rPr sz="3600" u="heavy" spc="15" dirty="0">
                <a:solidFill>
                  <a:srgbClr val="0462C1"/>
                </a:solidFill>
                <a:uFill>
                  <a:solidFill>
                    <a:srgbClr val="0462C1"/>
                  </a:solidFill>
                </a:uFill>
                <a:latin typeface="Calibri"/>
                <a:cs typeface="Calibri"/>
                <a:hlinkClick r:id="rId2"/>
              </a:rPr>
              <a:t> </a:t>
            </a:r>
            <a:r>
              <a:rPr sz="3600" u="heavy" spc="-20" dirty="0">
                <a:solidFill>
                  <a:srgbClr val="0462C1"/>
                </a:solidFill>
                <a:uFill>
                  <a:solidFill>
                    <a:srgbClr val="0462C1"/>
                  </a:solidFill>
                </a:uFill>
                <a:latin typeface="Calibri"/>
                <a:cs typeface="Calibri"/>
                <a:hlinkClick r:id="rId2"/>
              </a:rPr>
              <a:t>contratos </a:t>
            </a:r>
            <a:r>
              <a:rPr sz="3600" u="heavy" spc="-15" dirty="0">
                <a:solidFill>
                  <a:srgbClr val="0462C1"/>
                </a:solidFill>
                <a:uFill>
                  <a:solidFill>
                    <a:srgbClr val="0462C1"/>
                  </a:solidFill>
                </a:uFill>
                <a:latin typeface="Calibri"/>
                <a:cs typeface="Calibri"/>
                <a:hlinkClick r:id="rId2"/>
              </a:rPr>
              <a:t>y/o convenios</a:t>
            </a:r>
            <a:r>
              <a:rPr lang="es-MX" sz="3600" dirty="0">
                <a:latin typeface="Calibri"/>
                <a:cs typeface="Calibri"/>
                <a:hlinkClick r:id="rId2"/>
              </a:rPr>
              <a:t> </a:t>
            </a:r>
            <a:r>
              <a:rPr sz="3600" u="heavy" spc="-15" dirty="0">
                <a:solidFill>
                  <a:srgbClr val="0462C1"/>
                </a:solidFill>
                <a:uFill>
                  <a:solidFill>
                    <a:srgbClr val="0462C1"/>
                  </a:solidFill>
                </a:uFill>
                <a:latin typeface="Calibri"/>
                <a:cs typeface="Calibri"/>
                <a:hlinkClick r:id="rId2"/>
              </a:rPr>
              <a:t>(Persona</a:t>
            </a:r>
            <a:r>
              <a:rPr sz="3600" u="heavy" spc="-50" dirty="0">
                <a:solidFill>
                  <a:srgbClr val="0462C1"/>
                </a:solidFill>
                <a:uFill>
                  <a:solidFill>
                    <a:srgbClr val="0462C1"/>
                  </a:solidFill>
                </a:uFill>
                <a:latin typeface="Calibri"/>
                <a:cs typeface="Calibri"/>
                <a:hlinkClick r:id="rId2"/>
              </a:rPr>
              <a:t> </a:t>
            </a:r>
            <a:r>
              <a:rPr sz="3600" u="heavy" spc="-5" dirty="0">
                <a:solidFill>
                  <a:srgbClr val="0462C1"/>
                </a:solidFill>
                <a:uFill>
                  <a:solidFill>
                    <a:srgbClr val="0462C1"/>
                  </a:solidFill>
                </a:uFill>
                <a:latin typeface="Calibri"/>
                <a:cs typeface="Calibri"/>
                <a:hlinkClick r:id="rId2"/>
              </a:rPr>
              <a:t>jurídica)</a:t>
            </a:r>
            <a:endParaRPr sz="3600" dirty="0">
              <a:latin typeface="Calibri"/>
              <a:cs typeface="Calibri"/>
            </a:endParaRPr>
          </a:p>
        </p:txBody>
      </p:sp>
    </p:spTree>
    <p:extLst>
      <p:ext uri="{BB962C8B-B14F-4D97-AF65-F5344CB8AC3E}">
        <p14:creationId xmlns:p14="http://schemas.microsoft.com/office/powerpoint/2010/main" val="7880011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C55ADF5F-C004-B6E7-BBCC-D4AD8B82ABA9}"/>
              </a:ext>
            </a:extLst>
          </p:cNvPr>
          <p:cNvSpPr txBox="1"/>
          <p:nvPr/>
        </p:nvSpPr>
        <p:spPr>
          <a:xfrm>
            <a:off x="2518343" y="1668746"/>
            <a:ext cx="7155311" cy="1200329"/>
          </a:xfrm>
          <a:prstGeom prst="rect">
            <a:avLst/>
          </a:prstGeom>
          <a:noFill/>
        </p:spPr>
        <p:txBody>
          <a:bodyPr wrap="square">
            <a:spAutoFit/>
          </a:bodyPr>
          <a:lstStyle/>
          <a:p>
            <a:pPr algn="ctr"/>
            <a:r>
              <a:rPr lang="es-MX" sz="2400" dirty="0">
                <a:solidFill>
                  <a:srgbClr val="6FAC46"/>
                </a:solidFill>
                <a:latin typeface="Helvetica" panose="020B0604020202020204" pitchFamily="34" charset="0"/>
                <a:cs typeface="Helvetica" panose="020B0604020202020204" pitchFamily="34" charset="0"/>
              </a:rPr>
              <a:t>LINK MANUALES CONTRATACIÓN Y SUPEVISIÓN DE LA  AGENCIA NACIONAL DE TIERRAS</a:t>
            </a:r>
            <a:endParaRPr lang="es-CO" sz="2400" dirty="0">
              <a:solidFill>
                <a:srgbClr val="6FAC46"/>
              </a:solidFill>
              <a:latin typeface="Helvetica" panose="020B0604020202020204" pitchFamily="34" charset="0"/>
              <a:cs typeface="Helvetica" panose="020B0604020202020204" pitchFamily="34" charset="0"/>
            </a:endParaRPr>
          </a:p>
        </p:txBody>
      </p:sp>
      <p:sp>
        <p:nvSpPr>
          <p:cNvPr id="2" name="object 2">
            <a:extLst>
              <a:ext uri="{FF2B5EF4-FFF2-40B4-BE49-F238E27FC236}">
                <a16:creationId xmlns:a16="http://schemas.microsoft.com/office/drawing/2014/main" id="{D88E1A0C-7C27-98D6-3005-0F2CB880793C}"/>
              </a:ext>
            </a:extLst>
          </p:cNvPr>
          <p:cNvSpPr txBox="1"/>
          <p:nvPr/>
        </p:nvSpPr>
        <p:spPr>
          <a:xfrm>
            <a:off x="850282" y="3565807"/>
            <a:ext cx="9899764" cy="1133644"/>
          </a:xfrm>
          <a:prstGeom prst="rect">
            <a:avLst/>
          </a:prstGeom>
        </p:spPr>
        <p:txBody>
          <a:bodyPr vert="horz" wrap="square" lIns="0" tIns="12700" rIns="0" bIns="0" rtlCol="0" anchor="t">
            <a:spAutoFit/>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69900" indent="-457200" algn="ctr">
              <a:lnSpc>
                <a:spcPct val="100000"/>
              </a:lnSpc>
              <a:spcBef>
                <a:spcPts val="100"/>
              </a:spcBef>
              <a:buFont typeface="Wingdings"/>
              <a:buChar char=""/>
              <a:tabLst>
                <a:tab pos="469265" algn="l"/>
                <a:tab pos="469900" algn="l"/>
              </a:tabLst>
            </a:pPr>
            <a:r>
              <a:rPr lang="es-CO" sz="3600" u="heavy" spc="-15" dirty="0">
                <a:solidFill>
                  <a:srgbClr val="0462C1"/>
                </a:solidFill>
                <a:uFill>
                  <a:solidFill>
                    <a:srgbClr val="0462C1"/>
                  </a:solidFill>
                </a:uFill>
                <a:latin typeface="Calibri"/>
                <a:cs typeface="Calibri"/>
                <a:hlinkClick r:id="rId2"/>
              </a:rPr>
              <a:t>Manual de Contratación</a:t>
            </a:r>
            <a:endParaRPr lang="es-CO" sz="3600" u="heavy" spc="-15" dirty="0">
              <a:solidFill>
                <a:srgbClr val="0462C1"/>
              </a:solidFill>
              <a:uFill>
                <a:solidFill>
                  <a:srgbClr val="0462C1"/>
                </a:solidFill>
              </a:uFill>
              <a:latin typeface="Calibri"/>
              <a:cs typeface="Calibri"/>
            </a:endParaRPr>
          </a:p>
          <a:p>
            <a:pPr marL="469900" indent="-457200" algn="ctr">
              <a:lnSpc>
                <a:spcPct val="100000"/>
              </a:lnSpc>
              <a:spcBef>
                <a:spcPts val="100"/>
              </a:spcBef>
              <a:buFont typeface="Wingdings"/>
              <a:buChar char=""/>
              <a:tabLst>
                <a:tab pos="469265" algn="l"/>
                <a:tab pos="469900" algn="l"/>
              </a:tabLst>
            </a:pPr>
            <a:r>
              <a:rPr lang="es-CO" sz="3600" u="heavy" spc="-15" dirty="0">
                <a:solidFill>
                  <a:srgbClr val="0462C1"/>
                </a:solidFill>
                <a:uFill>
                  <a:solidFill>
                    <a:srgbClr val="0462C1"/>
                  </a:solidFill>
                </a:uFill>
                <a:latin typeface="Calibri"/>
                <a:cs typeface="Calibri"/>
                <a:hlinkClick r:id="rId3"/>
              </a:rPr>
              <a:t>Manual de Supervisión </a:t>
            </a:r>
            <a:endParaRPr sz="3600" dirty="0">
              <a:latin typeface="Calibri"/>
              <a:cs typeface="Calibri"/>
            </a:endParaRPr>
          </a:p>
        </p:txBody>
      </p:sp>
    </p:spTree>
    <p:extLst>
      <p:ext uri="{BB962C8B-B14F-4D97-AF65-F5344CB8AC3E}">
        <p14:creationId xmlns:p14="http://schemas.microsoft.com/office/powerpoint/2010/main" val="38624637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3">
            <a:extLst>
              <a:ext uri="{FF2B5EF4-FFF2-40B4-BE49-F238E27FC236}">
                <a16:creationId xmlns:a16="http://schemas.microsoft.com/office/drawing/2014/main" id="{8D3B4E44-D295-C08E-D444-3F29AB35BC08}"/>
              </a:ext>
            </a:extLst>
          </p:cNvPr>
          <p:cNvSpPr txBox="1">
            <a:spLocks/>
          </p:cNvSpPr>
          <p:nvPr/>
        </p:nvSpPr>
        <p:spPr>
          <a:xfrm>
            <a:off x="134225" y="3120296"/>
            <a:ext cx="8774884" cy="61740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CO" sz="5000" b="1" dirty="0">
                <a:solidFill>
                  <a:schemeClr val="accent6">
                    <a:lumMod val="50000"/>
                  </a:schemeClr>
                </a:solidFill>
                <a:latin typeface="Helvetica" pitchFamily="2" charset="0"/>
              </a:rPr>
              <a:t>GRACIAS</a:t>
            </a:r>
          </a:p>
        </p:txBody>
      </p:sp>
    </p:spTree>
    <p:extLst>
      <p:ext uri="{BB962C8B-B14F-4D97-AF65-F5344CB8AC3E}">
        <p14:creationId xmlns:p14="http://schemas.microsoft.com/office/powerpoint/2010/main" val="11540212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963E9FF8-726C-C90D-F2BB-C32B8EBE4472}"/>
              </a:ext>
            </a:extLst>
          </p:cNvPr>
          <p:cNvSpPr txBox="1"/>
          <p:nvPr/>
        </p:nvSpPr>
        <p:spPr>
          <a:xfrm>
            <a:off x="5445021" y="6639446"/>
            <a:ext cx="1301959" cy="261610"/>
          </a:xfrm>
          <a:prstGeom prst="rect">
            <a:avLst/>
          </a:prstGeom>
          <a:noFill/>
        </p:spPr>
        <p:txBody>
          <a:bodyPr wrap="none" rtlCol="0">
            <a:spAutoFit/>
          </a:bodyPr>
          <a:lstStyle/>
          <a:p>
            <a:pPr algn="ctr"/>
            <a:r>
              <a:rPr lang="es-CO" sz="1100" b="1" dirty="0">
                <a:solidFill>
                  <a:schemeClr val="bg1"/>
                </a:solidFill>
                <a:latin typeface="Helvetica" pitchFamily="2" charset="0"/>
              </a:rPr>
              <a:t>www.ant.gov.co</a:t>
            </a:r>
          </a:p>
        </p:txBody>
      </p:sp>
      <p:sp>
        <p:nvSpPr>
          <p:cNvPr id="7" name="object 7">
            <a:extLst>
              <a:ext uri="{FF2B5EF4-FFF2-40B4-BE49-F238E27FC236}">
                <a16:creationId xmlns:a16="http://schemas.microsoft.com/office/drawing/2014/main" id="{3C923CB6-8D14-8715-B479-E98B18D93058}"/>
              </a:ext>
            </a:extLst>
          </p:cNvPr>
          <p:cNvSpPr txBox="1"/>
          <p:nvPr/>
        </p:nvSpPr>
        <p:spPr>
          <a:xfrm>
            <a:off x="430648" y="3183213"/>
            <a:ext cx="3743537" cy="746785"/>
          </a:xfrm>
          <a:prstGeom prst="rect">
            <a:avLst/>
          </a:prstGeom>
        </p:spPr>
        <p:txBody>
          <a:bodyPr vert="horz" wrap="square" lIns="0" tIns="8043" rIns="0" bIns="0" rtlCol="0">
            <a:spAutoFit/>
          </a:bodyPr>
          <a:lstStyle/>
          <a:p>
            <a:pPr marL="8467" algn="ctr">
              <a:spcBef>
                <a:spcPts val="63"/>
              </a:spcBef>
            </a:pPr>
            <a:r>
              <a:rPr sz="2400" spc="-7" dirty="0">
                <a:solidFill>
                  <a:srgbClr val="6FAC46"/>
                </a:solidFill>
                <a:latin typeface="Helvetica" panose="020B0604020202020204" pitchFamily="34" charset="0"/>
                <a:cs typeface="Helvetica" panose="020B0604020202020204" pitchFamily="34" charset="0"/>
              </a:rPr>
              <a:t>Generalidades</a:t>
            </a:r>
            <a:r>
              <a:rPr sz="2400" spc="-40" dirty="0">
                <a:solidFill>
                  <a:srgbClr val="6FAC46"/>
                </a:solidFill>
                <a:latin typeface="Helvetica" panose="020B0604020202020204" pitchFamily="34" charset="0"/>
                <a:cs typeface="Helvetica" panose="020B0604020202020204" pitchFamily="34" charset="0"/>
              </a:rPr>
              <a:t> </a:t>
            </a:r>
            <a:r>
              <a:rPr sz="2400" spc="-3" dirty="0">
                <a:solidFill>
                  <a:srgbClr val="6FAC46"/>
                </a:solidFill>
                <a:latin typeface="Helvetica" panose="020B0604020202020204" pitchFamily="34" charset="0"/>
                <a:cs typeface="Helvetica" panose="020B0604020202020204" pitchFamily="34" charset="0"/>
              </a:rPr>
              <a:t>de</a:t>
            </a:r>
            <a:r>
              <a:rPr sz="2400" spc="-13" dirty="0">
                <a:solidFill>
                  <a:srgbClr val="6FAC46"/>
                </a:solidFill>
                <a:latin typeface="Helvetica" panose="020B0604020202020204" pitchFamily="34" charset="0"/>
                <a:cs typeface="Helvetica" panose="020B0604020202020204" pitchFamily="34" charset="0"/>
              </a:rPr>
              <a:t> </a:t>
            </a:r>
            <a:r>
              <a:rPr sz="2400" spc="-3" dirty="0">
                <a:solidFill>
                  <a:srgbClr val="6FAC46"/>
                </a:solidFill>
                <a:latin typeface="Helvetica" panose="020B0604020202020204" pitchFamily="34" charset="0"/>
                <a:cs typeface="Helvetica" panose="020B0604020202020204" pitchFamily="34" charset="0"/>
              </a:rPr>
              <a:t>la</a:t>
            </a:r>
            <a:r>
              <a:rPr sz="2400" spc="-17" dirty="0">
                <a:solidFill>
                  <a:srgbClr val="6FAC46"/>
                </a:solidFill>
                <a:latin typeface="Helvetica" panose="020B0604020202020204" pitchFamily="34" charset="0"/>
                <a:cs typeface="Helvetica" panose="020B0604020202020204" pitchFamily="34" charset="0"/>
              </a:rPr>
              <a:t> </a:t>
            </a:r>
            <a:r>
              <a:rPr sz="2400" dirty="0">
                <a:solidFill>
                  <a:srgbClr val="6FAC46"/>
                </a:solidFill>
                <a:latin typeface="Helvetica" panose="020B0604020202020204" pitchFamily="34" charset="0"/>
                <a:cs typeface="Helvetica" panose="020B0604020202020204" pitchFamily="34" charset="0"/>
              </a:rPr>
              <a:t>Supervisión</a:t>
            </a:r>
            <a:endParaRPr sz="2400" dirty="0">
              <a:latin typeface="Helvetica" panose="020B0604020202020204" pitchFamily="34" charset="0"/>
              <a:cs typeface="Helvetica" panose="020B0604020202020204" pitchFamily="34" charset="0"/>
            </a:endParaRPr>
          </a:p>
        </p:txBody>
      </p:sp>
      <p:grpSp>
        <p:nvGrpSpPr>
          <p:cNvPr id="8" name="object 2">
            <a:extLst>
              <a:ext uri="{FF2B5EF4-FFF2-40B4-BE49-F238E27FC236}">
                <a16:creationId xmlns:a16="http://schemas.microsoft.com/office/drawing/2014/main" id="{1B674DAA-11DA-77B6-1744-979F4BEB38C4}"/>
              </a:ext>
            </a:extLst>
          </p:cNvPr>
          <p:cNvGrpSpPr/>
          <p:nvPr/>
        </p:nvGrpSpPr>
        <p:grpSpPr>
          <a:xfrm>
            <a:off x="4639056" y="0"/>
            <a:ext cx="7553113" cy="6858000"/>
            <a:chOff x="6958583" y="0"/>
            <a:chExt cx="11329670" cy="10287000"/>
          </a:xfrm>
        </p:grpSpPr>
        <p:sp>
          <p:nvSpPr>
            <p:cNvPr id="9" name="object 3">
              <a:extLst>
                <a:ext uri="{FF2B5EF4-FFF2-40B4-BE49-F238E27FC236}">
                  <a16:creationId xmlns:a16="http://schemas.microsoft.com/office/drawing/2014/main" id="{9C2B3F9B-2FC3-A54E-4E87-4AAA2C5F55D0}"/>
                </a:ext>
              </a:extLst>
            </p:cNvPr>
            <p:cNvSpPr/>
            <p:nvPr/>
          </p:nvSpPr>
          <p:spPr>
            <a:xfrm>
              <a:off x="6958583" y="0"/>
              <a:ext cx="11329670" cy="10287000"/>
            </a:xfrm>
            <a:custGeom>
              <a:avLst/>
              <a:gdLst/>
              <a:ahLst/>
              <a:cxnLst/>
              <a:rect l="l" t="t" r="r" b="b"/>
              <a:pathLst>
                <a:path w="11329669" h="10287000">
                  <a:moveTo>
                    <a:pt x="11329416" y="0"/>
                  </a:moveTo>
                  <a:lnTo>
                    <a:pt x="0" y="0"/>
                  </a:lnTo>
                  <a:lnTo>
                    <a:pt x="0" y="10287000"/>
                  </a:lnTo>
                  <a:lnTo>
                    <a:pt x="11329416" y="10287000"/>
                  </a:lnTo>
                  <a:lnTo>
                    <a:pt x="11329416" y="0"/>
                  </a:lnTo>
                  <a:close/>
                </a:path>
              </a:pathLst>
            </a:custGeom>
            <a:solidFill>
              <a:srgbClr val="C7C9C9"/>
            </a:solidFill>
          </p:spPr>
          <p:txBody>
            <a:bodyPr wrap="square" lIns="0" tIns="0" rIns="0" bIns="0" rtlCol="0"/>
            <a:lstStyle/>
            <a:p>
              <a:endParaRPr sz="1200"/>
            </a:p>
          </p:txBody>
        </p:sp>
        <p:pic>
          <p:nvPicPr>
            <p:cNvPr id="10" name="object 4">
              <a:extLst>
                <a:ext uri="{FF2B5EF4-FFF2-40B4-BE49-F238E27FC236}">
                  <a16:creationId xmlns:a16="http://schemas.microsoft.com/office/drawing/2014/main" id="{0C85AAC6-9C38-7D44-AAAE-F76B58FFA4D5}"/>
                </a:ext>
              </a:extLst>
            </p:cNvPr>
            <p:cNvPicPr/>
            <p:nvPr/>
          </p:nvPicPr>
          <p:blipFill>
            <a:blip r:embed="rId2" cstate="print"/>
            <a:stretch>
              <a:fillRect/>
            </a:stretch>
          </p:blipFill>
          <p:spPr>
            <a:xfrm>
              <a:off x="7621523" y="790955"/>
              <a:ext cx="9998964" cy="8734044"/>
            </a:xfrm>
            <a:prstGeom prst="rect">
              <a:avLst/>
            </a:prstGeom>
          </p:spPr>
        </p:pic>
        <p:sp>
          <p:nvSpPr>
            <p:cNvPr id="11" name="object 5">
              <a:extLst>
                <a:ext uri="{FF2B5EF4-FFF2-40B4-BE49-F238E27FC236}">
                  <a16:creationId xmlns:a16="http://schemas.microsoft.com/office/drawing/2014/main" id="{BCCAA4B4-24D7-238F-514B-14686B0FDB27}"/>
                </a:ext>
              </a:extLst>
            </p:cNvPr>
            <p:cNvSpPr/>
            <p:nvPr/>
          </p:nvSpPr>
          <p:spPr>
            <a:xfrm>
              <a:off x="7685531" y="836675"/>
              <a:ext cx="9875520" cy="8609330"/>
            </a:xfrm>
            <a:custGeom>
              <a:avLst/>
              <a:gdLst/>
              <a:ahLst/>
              <a:cxnLst/>
              <a:rect l="l" t="t" r="r" b="b"/>
              <a:pathLst>
                <a:path w="9875519" h="8609330">
                  <a:moveTo>
                    <a:pt x="9875520" y="0"/>
                  </a:moveTo>
                  <a:lnTo>
                    <a:pt x="0" y="0"/>
                  </a:lnTo>
                  <a:lnTo>
                    <a:pt x="0" y="8609076"/>
                  </a:lnTo>
                  <a:lnTo>
                    <a:pt x="9875520" y="8609076"/>
                  </a:lnTo>
                  <a:lnTo>
                    <a:pt x="9875520" y="0"/>
                  </a:lnTo>
                  <a:close/>
                </a:path>
              </a:pathLst>
            </a:custGeom>
            <a:solidFill>
              <a:srgbClr val="FFFFFF"/>
            </a:solidFill>
          </p:spPr>
          <p:txBody>
            <a:bodyPr wrap="square" lIns="0" tIns="0" rIns="0" bIns="0" rtlCol="0"/>
            <a:lstStyle/>
            <a:p>
              <a:endParaRPr sz="1200"/>
            </a:p>
          </p:txBody>
        </p:sp>
        <p:sp>
          <p:nvSpPr>
            <p:cNvPr id="12" name="object 6">
              <a:extLst>
                <a:ext uri="{FF2B5EF4-FFF2-40B4-BE49-F238E27FC236}">
                  <a16:creationId xmlns:a16="http://schemas.microsoft.com/office/drawing/2014/main" id="{3FC6E850-66EE-3095-2459-C3B02785F3A6}"/>
                </a:ext>
              </a:extLst>
            </p:cNvPr>
            <p:cNvSpPr/>
            <p:nvPr/>
          </p:nvSpPr>
          <p:spPr>
            <a:xfrm>
              <a:off x="7685531" y="836675"/>
              <a:ext cx="9875520" cy="8609330"/>
            </a:xfrm>
            <a:custGeom>
              <a:avLst/>
              <a:gdLst/>
              <a:ahLst/>
              <a:cxnLst/>
              <a:rect l="l" t="t" r="r" b="b"/>
              <a:pathLst>
                <a:path w="9875519" h="8609330">
                  <a:moveTo>
                    <a:pt x="0" y="8609076"/>
                  </a:moveTo>
                  <a:lnTo>
                    <a:pt x="9875520" y="8609076"/>
                  </a:lnTo>
                  <a:lnTo>
                    <a:pt x="9875520" y="0"/>
                  </a:lnTo>
                  <a:lnTo>
                    <a:pt x="0" y="0"/>
                  </a:lnTo>
                  <a:lnTo>
                    <a:pt x="0" y="8609076"/>
                  </a:lnTo>
                  <a:close/>
                </a:path>
              </a:pathLst>
            </a:custGeom>
            <a:ln w="9525">
              <a:solidFill>
                <a:srgbClr val="C7C9C9"/>
              </a:solidFill>
            </a:ln>
          </p:spPr>
          <p:txBody>
            <a:bodyPr wrap="square" lIns="0" tIns="0" rIns="0" bIns="0" rtlCol="0"/>
            <a:lstStyle/>
            <a:p>
              <a:endParaRPr sz="1200"/>
            </a:p>
          </p:txBody>
        </p:sp>
      </p:grpSp>
      <p:sp>
        <p:nvSpPr>
          <p:cNvPr id="18" name="object 8">
            <a:extLst>
              <a:ext uri="{FF2B5EF4-FFF2-40B4-BE49-F238E27FC236}">
                <a16:creationId xmlns:a16="http://schemas.microsoft.com/office/drawing/2014/main" id="{97BC484A-4E77-6C87-455A-43F548AC6C74}"/>
              </a:ext>
            </a:extLst>
          </p:cNvPr>
          <p:cNvSpPr txBox="1"/>
          <p:nvPr/>
        </p:nvSpPr>
        <p:spPr>
          <a:xfrm>
            <a:off x="5361516" y="1416336"/>
            <a:ext cx="3040361" cy="254771"/>
          </a:xfrm>
          <a:prstGeom prst="rect">
            <a:avLst/>
          </a:prstGeom>
        </p:spPr>
        <p:txBody>
          <a:bodyPr vert="horz" wrap="square" lIns="0" tIns="8467" rIns="0" bIns="0" rtlCol="0">
            <a:spAutoFit/>
          </a:bodyPr>
          <a:lstStyle/>
          <a:p>
            <a:pPr marL="8467">
              <a:spcBef>
                <a:spcPts val="67"/>
              </a:spcBef>
            </a:pPr>
            <a:r>
              <a:rPr sz="1600" b="1" spc="-3" dirty="0">
                <a:solidFill>
                  <a:srgbClr val="538235"/>
                </a:solidFill>
                <a:latin typeface="Helvetica" panose="020B0604020202020204" pitchFamily="34" charset="0"/>
                <a:cs typeface="Helvetica" panose="020B0604020202020204" pitchFamily="34" charset="0"/>
              </a:rPr>
              <a:t>¿Que</a:t>
            </a:r>
            <a:r>
              <a:rPr sz="1600" b="1" spc="-10" dirty="0">
                <a:solidFill>
                  <a:srgbClr val="538235"/>
                </a:solidFill>
                <a:latin typeface="Helvetica" panose="020B0604020202020204" pitchFamily="34" charset="0"/>
                <a:cs typeface="Helvetica" panose="020B0604020202020204" pitchFamily="34" charset="0"/>
              </a:rPr>
              <a:t> </a:t>
            </a:r>
            <a:r>
              <a:rPr sz="1600" b="1" dirty="0">
                <a:solidFill>
                  <a:srgbClr val="538235"/>
                </a:solidFill>
                <a:latin typeface="Helvetica" panose="020B0604020202020204" pitchFamily="34" charset="0"/>
                <a:cs typeface="Helvetica" panose="020B0604020202020204" pitchFamily="34" charset="0"/>
              </a:rPr>
              <a:t>es</a:t>
            </a:r>
            <a:r>
              <a:rPr sz="1600" b="1" spc="-13" dirty="0">
                <a:solidFill>
                  <a:srgbClr val="538235"/>
                </a:solidFill>
                <a:latin typeface="Helvetica" panose="020B0604020202020204" pitchFamily="34" charset="0"/>
                <a:cs typeface="Helvetica" panose="020B0604020202020204" pitchFamily="34" charset="0"/>
              </a:rPr>
              <a:t> </a:t>
            </a:r>
            <a:r>
              <a:rPr sz="1600" b="1" spc="-3" dirty="0">
                <a:solidFill>
                  <a:srgbClr val="538235"/>
                </a:solidFill>
                <a:latin typeface="Helvetica" panose="020B0604020202020204" pitchFamily="34" charset="0"/>
                <a:cs typeface="Helvetica" panose="020B0604020202020204" pitchFamily="34" charset="0"/>
              </a:rPr>
              <a:t>la</a:t>
            </a:r>
            <a:r>
              <a:rPr sz="1600" b="1" spc="-10" dirty="0">
                <a:solidFill>
                  <a:srgbClr val="538235"/>
                </a:solidFill>
                <a:latin typeface="Helvetica" panose="020B0604020202020204" pitchFamily="34" charset="0"/>
                <a:cs typeface="Helvetica" panose="020B0604020202020204" pitchFamily="34" charset="0"/>
              </a:rPr>
              <a:t> </a:t>
            </a:r>
            <a:r>
              <a:rPr sz="1600" b="1" spc="-3" dirty="0">
                <a:solidFill>
                  <a:srgbClr val="538235"/>
                </a:solidFill>
                <a:latin typeface="Helvetica" panose="020B0604020202020204" pitchFamily="34" charset="0"/>
                <a:cs typeface="Helvetica" panose="020B0604020202020204" pitchFamily="34" charset="0"/>
              </a:rPr>
              <a:t>supervisión?</a:t>
            </a:r>
            <a:endParaRPr sz="1600" dirty="0">
              <a:latin typeface="Helvetica" panose="020B0604020202020204" pitchFamily="34" charset="0"/>
              <a:cs typeface="Helvetica" panose="020B0604020202020204" pitchFamily="34" charset="0"/>
            </a:endParaRPr>
          </a:p>
        </p:txBody>
      </p:sp>
      <p:sp>
        <p:nvSpPr>
          <p:cNvPr id="19" name="object 9">
            <a:extLst>
              <a:ext uri="{FF2B5EF4-FFF2-40B4-BE49-F238E27FC236}">
                <a16:creationId xmlns:a16="http://schemas.microsoft.com/office/drawing/2014/main" id="{3B2CDBB1-C003-213E-377F-D5C54B423A16}"/>
              </a:ext>
            </a:extLst>
          </p:cNvPr>
          <p:cNvSpPr txBox="1"/>
          <p:nvPr/>
        </p:nvSpPr>
        <p:spPr>
          <a:xfrm>
            <a:off x="5361517" y="1892893"/>
            <a:ext cx="6110393" cy="1485877"/>
          </a:xfrm>
          <a:prstGeom prst="rect">
            <a:avLst/>
          </a:prstGeom>
        </p:spPr>
        <p:txBody>
          <a:bodyPr vert="horz" wrap="square" lIns="0" tIns="8467" rIns="0" bIns="0" rtlCol="0">
            <a:spAutoFit/>
          </a:bodyPr>
          <a:lstStyle/>
          <a:p>
            <a:pPr marL="8467" marR="3387" algn="just">
              <a:spcBef>
                <a:spcPts val="67"/>
              </a:spcBef>
            </a:pPr>
            <a:r>
              <a:rPr sz="1600" spc="-3" dirty="0">
                <a:latin typeface="Helvetica" panose="020B0604020202020204" pitchFamily="34" charset="0"/>
                <a:cs typeface="Helvetica" panose="020B0604020202020204" pitchFamily="34" charset="0"/>
              </a:rPr>
              <a:t>La</a:t>
            </a:r>
            <a:r>
              <a:rPr sz="1600" dirty="0">
                <a:latin typeface="Helvetica" panose="020B0604020202020204" pitchFamily="34" charset="0"/>
                <a:cs typeface="Helvetica" panose="020B0604020202020204" pitchFamily="34" charset="0"/>
              </a:rPr>
              <a:t> supervisión</a:t>
            </a:r>
            <a:r>
              <a:rPr sz="1600" spc="3" dirty="0">
                <a:latin typeface="Helvetica" panose="020B0604020202020204" pitchFamily="34" charset="0"/>
                <a:cs typeface="Helvetica" panose="020B0604020202020204" pitchFamily="34" charset="0"/>
              </a:rPr>
              <a:t> </a:t>
            </a:r>
            <a:r>
              <a:rPr sz="1600" spc="-10" dirty="0">
                <a:latin typeface="Helvetica" panose="020B0604020202020204" pitchFamily="34" charset="0"/>
                <a:cs typeface="Helvetica" panose="020B0604020202020204" pitchFamily="34" charset="0"/>
              </a:rPr>
              <a:t>consiste</a:t>
            </a:r>
            <a:r>
              <a:rPr sz="1600" spc="-7" dirty="0">
                <a:latin typeface="Helvetica" panose="020B0604020202020204" pitchFamily="34" charset="0"/>
                <a:cs typeface="Helvetica" panose="020B0604020202020204" pitchFamily="34" charset="0"/>
              </a:rPr>
              <a:t> </a:t>
            </a:r>
            <a:r>
              <a:rPr sz="1600" dirty="0">
                <a:latin typeface="Helvetica" panose="020B0604020202020204" pitchFamily="34" charset="0"/>
                <a:cs typeface="Helvetica" panose="020B0604020202020204" pitchFamily="34" charset="0"/>
              </a:rPr>
              <a:t>en</a:t>
            </a:r>
            <a:r>
              <a:rPr sz="1600" spc="3" dirty="0">
                <a:latin typeface="Helvetica" panose="020B0604020202020204" pitchFamily="34" charset="0"/>
                <a:cs typeface="Helvetica" panose="020B0604020202020204" pitchFamily="34" charset="0"/>
              </a:rPr>
              <a:t> </a:t>
            </a:r>
            <a:r>
              <a:rPr sz="1600" dirty="0">
                <a:latin typeface="Helvetica" panose="020B0604020202020204" pitchFamily="34" charset="0"/>
                <a:cs typeface="Helvetica" panose="020B0604020202020204" pitchFamily="34" charset="0"/>
              </a:rPr>
              <a:t>el</a:t>
            </a:r>
            <a:r>
              <a:rPr sz="1600" spc="3" dirty="0">
                <a:latin typeface="Helvetica" panose="020B0604020202020204" pitchFamily="34" charset="0"/>
                <a:cs typeface="Helvetica" panose="020B0604020202020204" pitchFamily="34" charset="0"/>
              </a:rPr>
              <a:t> </a:t>
            </a:r>
            <a:r>
              <a:rPr sz="1600" spc="-7" dirty="0">
                <a:latin typeface="Helvetica" panose="020B0604020202020204" pitchFamily="34" charset="0"/>
                <a:cs typeface="Helvetica" panose="020B0604020202020204" pitchFamily="34" charset="0"/>
              </a:rPr>
              <a:t>seguimiento</a:t>
            </a:r>
            <a:r>
              <a:rPr sz="1600" spc="-3" dirty="0">
                <a:latin typeface="Helvetica" panose="020B0604020202020204" pitchFamily="34" charset="0"/>
                <a:cs typeface="Helvetica" panose="020B0604020202020204" pitchFamily="34" charset="0"/>
              </a:rPr>
              <a:t> </a:t>
            </a:r>
            <a:r>
              <a:rPr sz="1600" spc="-10" dirty="0">
                <a:latin typeface="Helvetica" panose="020B0604020202020204" pitchFamily="34" charset="0"/>
                <a:cs typeface="Helvetica" panose="020B0604020202020204" pitchFamily="34" charset="0"/>
              </a:rPr>
              <a:t>técnico,</a:t>
            </a:r>
            <a:r>
              <a:rPr sz="1600" spc="-7" dirty="0">
                <a:latin typeface="Helvetica" panose="020B0604020202020204" pitchFamily="34" charset="0"/>
                <a:cs typeface="Helvetica" panose="020B0604020202020204" pitchFamily="34" charset="0"/>
              </a:rPr>
              <a:t> </a:t>
            </a:r>
            <a:r>
              <a:rPr sz="1600" spc="-10" dirty="0">
                <a:latin typeface="Helvetica" panose="020B0604020202020204" pitchFamily="34" charset="0"/>
                <a:cs typeface="Helvetica" panose="020B0604020202020204" pitchFamily="34" charset="0"/>
              </a:rPr>
              <a:t>administrativo, </a:t>
            </a:r>
            <a:r>
              <a:rPr sz="1600" spc="-7" dirty="0">
                <a:latin typeface="Helvetica" panose="020B0604020202020204" pitchFamily="34" charset="0"/>
                <a:cs typeface="Helvetica" panose="020B0604020202020204" pitchFamily="34" charset="0"/>
              </a:rPr>
              <a:t> financiero, </a:t>
            </a:r>
            <a:r>
              <a:rPr sz="1600" spc="-10" dirty="0">
                <a:latin typeface="Helvetica" panose="020B0604020202020204" pitchFamily="34" charset="0"/>
                <a:cs typeface="Helvetica" panose="020B0604020202020204" pitchFamily="34" charset="0"/>
              </a:rPr>
              <a:t>contable, </a:t>
            </a:r>
            <a:r>
              <a:rPr sz="1600" dirty="0">
                <a:latin typeface="Helvetica" panose="020B0604020202020204" pitchFamily="34" charset="0"/>
                <a:cs typeface="Helvetica" panose="020B0604020202020204" pitchFamily="34" charset="0"/>
              </a:rPr>
              <a:t>y </a:t>
            </a:r>
            <a:r>
              <a:rPr sz="1600" spc="-7" dirty="0">
                <a:latin typeface="Helvetica" panose="020B0604020202020204" pitchFamily="34" charset="0"/>
                <a:cs typeface="Helvetica" panose="020B0604020202020204" pitchFamily="34" charset="0"/>
              </a:rPr>
              <a:t>jurídico </a:t>
            </a:r>
            <a:r>
              <a:rPr sz="1600" spc="-3" dirty="0">
                <a:latin typeface="Helvetica" panose="020B0604020202020204" pitchFamily="34" charset="0"/>
                <a:cs typeface="Helvetica" panose="020B0604020202020204" pitchFamily="34" charset="0"/>
              </a:rPr>
              <a:t>que </a:t>
            </a:r>
            <a:r>
              <a:rPr sz="1600" spc="-10" dirty="0">
                <a:latin typeface="Helvetica" panose="020B0604020202020204" pitchFamily="34" charset="0"/>
                <a:cs typeface="Helvetica" panose="020B0604020202020204" pitchFamily="34" charset="0"/>
              </a:rPr>
              <a:t>sobre </a:t>
            </a:r>
            <a:r>
              <a:rPr sz="1600" dirty="0">
                <a:latin typeface="Helvetica" panose="020B0604020202020204" pitchFamily="34" charset="0"/>
                <a:cs typeface="Helvetica" panose="020B0604020202020204" pitchFamily="34" charset="0"/>
              </a:rPr>
              <a:t>el </a:t>
            </a:r>
            <a:r>
              <a:rPr sz="1600" spc="-7" dirty="0">
                <a:latin typeface="Helvetica" panose="020B0604020202020204" pitchFamily="34" charset="0"/>
                <a:cs typeface="Helvetica" panose="020B0604020202020204" pitchFamily="34" charset="0"/>
              </a:rPr>
              <a:t>cumplimiento </a:t>
            </a:r>
            <a:r>
              <a:rPr sz="1600" spc="-3" dirty="0">
                <a:latin typeface="Helvetica" panose="020B0604020202020204" pitchFamily="34" charset="0"/>
                <a:cs typeface="Helvetica" panose="020B0604020202020204" pitchFamily="34" charset="0"/>
              </a:rPr>
              <a:t>del </a:t>
            </a:r>
            <a:r>
              <a:rPr sz="1600" spc="-7" dirty="0">
                <a:latin typeface="Helvetica" panose="020B0604020202020204" pitchFamily="34" charset="0"/>
                <a:cs typeface="Helvetica" panose="020B0604020202020204" pitchFamily="34" charset="0"/>
              </a:rPr>
              <a:t>objeto </a:t>
            </a:r>
            <a:r>
              <a:rPr sz="1600" dirty="0">
                <a:latin typeface="Helvetica" panose="020B0604020202020204" pitchFamily="34" charset="0"/>
                <a:cs typeface="Helvetica" panose="020B0604020202020204" pitchFamily="34" charset="0"/>
              </a:rPr>
              <a:t>del </a:t>
            </a:r>
            <a:r>
              <a:rPr sz="1600" spc="3" dirty="0">
                <a:latin typeface="Helvetica" panose="020B0604020202020204" pitchFamily="34" charset="0"/>
                <a:cs typeface="Helvetica" panose="020B0604020202020204" pitchFamily="34" charset="0"/>
              </a:rPr>
              <a:t> </a:t>
            </a:r>
            <a:r>
              <a:rPr sz="1600" spc="-17" dirty="0">
                <a:latin typeface="Helvetica" panose="020B0604020202020204" pitchFamily="34" charset="0"/>
                <a:cs typeface="Helvetica" panose="020B0604020202020204" pitchFamily="34" charset="0"/>
              </a:rPr>
              <a:t>contrato, </a:t>
            </a:r>
            <a:r>
              <a:rPr sz="1600" dirty="0">
                <a:latin typeface="Helvetica" panose="020B0604020202020204" pitchFamily="34" charset="0"/>
                <a:cs typeface="Helvetica" panose="020B0604020202020204" pitchFamily="34" charset="0"/>
              </a:rPr>
              <a:t>es </a:t>
            </a:r>
            <a:r>
              <a:rPr sz="1600" spc="-3" dirty="0">
                <a:latin typeface="Helvetica" panose="020B0604020202020204" pitchFamily="34" charset="0"/>
                <a:cs typeface="Helvetica" panose="020B0604020202020204" pitchFamily="34" charset="0"/>
              </a:rPr>
              <a:t>ejercida </a:t>
            </a:r>
            <a:r>
              <a:rPr sz="1600" spc="-7" dirty="0">
                <a:latin typeface="Helvetica" panose="020B0604020202020204" pitchFamily="34" charset="0"/>
                <a:cs typeface="Helvetica" panose="020B0604020202020204" pitchFamily="34" charset="0"/>
              </a:rPr>
              <a:t>por </a:t>
            </a:r>
            <a:r>
              <a:rPr sz="1600" dirty="0">
                <a:latin typeface="Helvetica" panose="020B0604020202020204" pitchFamily="34" charset="0"/>
                <a:cs typeface="Helvetica" panose="020B0604020202020204" pitchFamily="34" charset="0"/>
              </a:rPr>
              <a:t>la misma </a:t>
            </a:r>
            <a:r>
              <a:rPr sz="1600" spc="-3" dirty="0">
                <a:latin typeface="Helvetica" panose="020B0604020202020204" pitchFamily="34" charset="0"/>
                <a:cs typeface="Helvetica" panose="020B0604020202020204" pitchFamily="34" charset="0"/>
              </a:rPr>
              <a:t>entidad </a:t>
            </a:r>
            <a:r>
              <a:rPr sz="1600" spc="-13" dirty="0">
                <a:latin typeface="Helvetica" panose="020B0604020202020204" pitchFamily="34" charset="0"/>
                <a:cs typeface="Helvetica" panose="020B0604020202020204" pitchFamily="34" charset="0"/>
              </a:rPr>
              <a:t>estatal </a:t>
            </a:r>
            <a:r>
              <a:rPr sz="1600" spc="-3" dirty="0">
                <a:latin typeface="Helvetica" panose="020B0604020202020204" pitchFamily="34" charset="0"/>
                <a:cs typeface="Helvetica" panose="020B0604020202020204" pitchFamily="34" charset="0"/>
              </a:rPr>
              <a:t>cuando no </a:t>
            </a:r>
            <a:r>
              <a:rPr sz="1600" spc="-7" dirty="0">
                <a:latin typeface="Helvetica" panose="020B0604020202020204" pitchFamily="34" charset="0"/>
                <a:cs typeface="Helvetica" panose="020B0604020202020204" pitchFamily="34" charset="0"/>
              </a:rPr>
              <a:t>requieren </a:t>
            </a:r>
            <a:r>
              <a:rPr sz="1600" spc="-3" dirty="0">
                <a:latin typeface="Helvetica" panose="020B0604020202020204" pitchFamily="34" charset="0"/>
                <a:cs typeface="Helvetica" panose="020B0604020202020204" pitchFamily="34" charset="0"/>
              </a:rPr>
              <a:t> </a:t>
            </a:r>
            <a:r>
              <a:rPr sz="1600" spc="-7" dirty="0">
                <a:latin typeface="Helvetica" panose="020B0604020202020204" pitchFamily="34" charset="0"/>
                <a:cs typeface="Helvetica" panose="020B0604020202020204" pitchFamily="34" charset="0"/>
              </a:rPr>
              <a:t>conocimientos</a:t>
            </a:r>
            <a:r>
              <a:rPr sz="1600" spc="-3" dirty="0">
                <a:latin typeface="Helvetica" panose="020B0604020202020204" pitchFamily="34" charset="0"/>
                <a:cs typeface="Helvetica" panose="020B0604020202020204" pitchFamily="34" charset="0"/>
              </a:rPr>
              <a:t> especializados.</a:t>
            </a:r>
            <a:r>
              <a:rPr sz="1600" dirty="0">
                <a:latin typeface="Helvetica" panose="020B0604020202020204" pitchFamily="34" charset="0"/>
                <a:cs typeface="Helvetica" panose="020B0604020202020204" pitchFamily="34" charset="0"/>
              </a:rPr>
              <a:t> </a:t>
            </a:r>
            <a:r>
              <a:rPr sz="1600" spc="-17" dirty="0">
                <a:latin typeface="Helvetica" panose="020B0604020202020204" pitchFamily="34" charset="0"/>
                <a:cs typeface="Helvetica" panose="020B0604020202020204" pitchFamily="34" charset="0"/>
              </a:rPr>
              <a:t>Para</a:t>
            </a:r>
            <a:r>
              <a:rPr sz="1600" spc="-13" dirty="0">
                <a:latin typeface="Helvetica" panose="020B0604020202020204" pitchFamily="34" charset="0"/>
                <a:cs typeface="Helvetica" panose="020B0604020202020204" pitchFamily="34" charset="0"/>
              </a:rPr>
              <a:t> </a:t>
            </a:r>
            <a:r>
              <a:rPr sz="1600" dirty="0">
                <a:latin typeface="Helvetica" panose="020B0604020202020204" pitchFamily="34" charset="0"/>
                <a:cs typeface="Helvetica" panose="020B0604020202020204" pitchFamily="34" charset="0"/>
              </a:rPr>
              <a:t>la</a:t>
            </a:r>
            <a:r>
              <a:rPr sz="1600" spc="3" dirty="0">
                <a:latin typeface="Helvetica" panose="020B0604020202020204" pitchFamily="34" charset="0"/>
                <a:cs typeface="Helvetica" panose="020B0604020202020204" pitchFamily="34" charset="0"/>
              </a:rPr>
              <a:t> </a:t>
            </a:r>
            <a:r>
              <a:rPr sz="1600" spc="-3" dirty="0">
                <a:latin typeface="Helvetica" panose="020B0604020202020204" pitchFamily="34" charset="0"/>
                <a:cs typeface="Helvetica" panose="020B0604020202020204" pitchFamily="34" charset="0"/>
              </a:rPr>
              <a:t>supervisión,</a:t>
            </a:r>
            <a:r>
              <a:rPr sz="1600" dirty="0">
                <a:latin typeface="Helvetica" panose="020B0604020202020204" pitchFamily="34" charset="0"/>
                <a:cs typeface="Helvetica" panose="020B0604020202020204" pitchFamily="34" charset="0"/>
              </a:rPr>
              <a:t> la</a:t>
            </a:r>
            <a:r>
              <a:rPr sz="1600" spc="360" dirty="0">
                <a:latin typeface="Helvetica" panose="020B0604020202020204" pitchFamily="34" charset="0"/>
                <a:cs typeface="Helvetica" panose="020B0604020202020204" pitchFamily="34" charset="0"/>
              </a:rPr>
              <a:t> </a:t>
            </a:r>
            <a:r>
              <a:rPr sz="1600" spc="-3" dirty="0">
                <a:latin typeface="Helvetica" panose="020B0604020202020204" pitchFamily="34" charset="0"/>
                <a:cs typeface="Helvetica" panose="020B0604020202020204" pitchFamily="34" charset="0"/>
              </a:rPr>
              <a:t>Entidad</a:t>
            </a:r>
            <a:r>
              <a:rPr sz="1600" spc="357" dirty="0">
                <a:latin typeface="Helvetica" panose="020B0604020202020204" pitchFamily="34" charset="0"/>
                <a:cs typeface="Helvetica" panose="020B0604020202020204" pitchFamily="34" charset="0"/>
              </a:rPr>
              <a:t> </a:t>
            </a:r>
            <a:r>
              <a:rPr sz="1600" spc="-13" dirty="0">
                <a:latin typeface="Helvetica" panose="020B0604020202020204" pitchFamily="34" charset="0"/>
                <a:cs typeface="Helvetica" panose="020B0604020202020204" pitchFamily="34" charset="0"/>
              </a:rPr>
              <a:t>estatal </a:t>
            </a:r>
            <a:r>
              <a:rPr sz="1600" spc="-10" dirty="0">
                <a:latin typeface="Helvetica" panose="020B0604020202020204" pitchFamily="34" charset="0"/>
                <a:cs typeface="Helvetica" panose="020B0604020202020204" pitchFamily="34" charset="0"/>
              </a:rPr>
              <a:t> podrá</a:t>
            </a:r>
            <a:r>
              <a:rPr sz="1600" spc="-7" dirty="0">
                <a:latin typeface="Helvetica" panose="020B0604020202020204" pitchFamily="34" charset="0"/>
                <a:cs typeface="Helvetica" panose="020B0604020202020204" pitchFamily="34" charset="0"/>
              </a:rPr>
              <a:t> </a:t>
            </a:r>
            <a:r>
              <a:rPr sz="1600" spc="-13" dirty="0">
                <a:latin typeface="Helvetica" panose="020B0604020202020204" pitchFamily="34" charset="0"/>
                <a:cs typeface="Helvetica" panose="020B0604020202020204" pitchFamily="34" charset="0"/>
              </a:rPr>
              <a:t>contratar</a:t>
            </a:r>
            <a:r>
              <a:rPr sz="1600" spc="-10" dirty="0">
                <a:latin typeface="Helvetica" panose="020B0604020202020204" pitchFamily="34" charset="0"/>
                <a:cs typeface="Helvetica" panose="020B0604020202020204" pitchFamily="34" charset="0"/>
              </a:rPr>
              <a:t> </a:t>
            </a:r>
            <a:r>
              <a:rPr sz="1600" spc="-7" dirty="0">
                <a:latin typeface="Helvetica" panose="020B0604020202020204" pitchFamily="34" charset="0"/>
                <a:cs typeface="Helvetica" panose="020B0604020202020204" pitchFamily="34" charset="0"/>
              </a:rPr>
              <a:t>personal</a:t>
            </a:r>
            <a:r>
              <a:rPr sz="1600" spc="-3" dirty="0">
                <a:latin typeface="Helvetica" panose="020B0604020202020204" pitchFamily="34" charset="0"/>
                <a:cs typeface="Helvetica" panose="020B0604020202020204" pitchFamily="34" charset="0"/>
              </a:rPr>
              <a:t> de</a:t>
            </a:r>
            <a:r>
              <a:rPr sz="1600" dirty="0">
                <a:latin typeface="Helvetica" panose="020B0604020202020204" pitchFamily="34" charset="0"/>
                <a:cs typeface="Helvetica" panose="020B0604020202020204" pitchFamily="34" charset="0"/>
              </a:rPr>
              <a:t> </a:t>
            </a:r>
            <a:r>
              <a:rPr sz="1600" spc="-10" dirty="0">
                <a:latin typeface="Helvetica" panose="020B0604020202020204" pitchFamily="34" charset="0"/>
                <a:cs typeface="Helvetica" panose="020B0604020202020204" pitchFamily="34" charset="0"/>
              </a:rPr>
              <a:t>apoyo,</a:t>
            </a:r>
            <a:r>
              <a:rPr sz="1600" spc="-7" dirty="0">
                <a:latin typeface="Helvetica" panose="020B0604020202020204" pitchFamily="34" charset="0"/>
                <a:cs typeface="Helvetica" panose="020B0604020202020204" pitchFamily="34" charset="0"/>
              </a:rPr>
              <a:t> </a:t>
            </a:r>
            <a:r>
              <a:rPr sz="1600" dirty="0">
                <a:latin typeface="Helvetica" panose="020B0604020202020204" pitchFamily="34" charset="0"/>
                <a:cs typeface="Helvetica" panose="020B0604020202020204" pitchFamily="34" charset="0"/>
              </a:rPr>
              <a:t>a</a:t>
            </a:r>
            <a:r>
              <a:rPr sz="1600" spc="3" dirty="0">
                <a:latin typeface="Helvetica" panose="020B0604020202020204" pitchFamily="34" charset="0"/>
                <a:cs typeface="Helvetica" panose="020B0604020202020204" pitchFamily="34" charset="0"/>
              </a:rPr>
              <a:t> </a:t>
            </a:r>
            <a:r>
              <a:rPr sz="1600" spc="-17" dirty="0">
                <a:latin typeface="Helvetica" panose="020B0604020202020204" pitchFamily="34" charset="0"/>
                <a:cs typeface="Helvetica" panose="020B0604020202020204" pitchFamily="34" charset="0"/>
              </a:rPr>
              <a:t>través</a:t>
            </a:r>
            <a:r>
              <a:rPr sz="1600" spc="-13" dirty="0">
                <a:latin typeface="Helvetica" panose="020B0604020202020204" pitchFamily="34" charset="0"/>
                <a:cs typeface="Helvetica" panose="020B0604020202020204" pitchFamily="34" charset="0"/>
              </a:rPr>
              <a:t> </a:t>
            </a:r>
            <a:r>
              <a:rPr sz="1600" spc="-3" dirty="0">
                <a:latin typeface="Helvetica" panose="020B0604020202020204" pitchFamily="34" charset="0"/>
                <a:cs typeface="Helvetica" panose="020B0604020202020204" pitchFamily="34" charset="0"/>
              </a:rPr>
              <a:t>de</a:t>
            </a:r>
            <a:r>
              <a:rPr sz="1600" dirty="0">
                <a:latin typeface="Helvetica" panose="020B0604020202020204" pitchFamily="34" charset="0"/>
                <a:cs typeface="Helvetica" panose="020B0604020202020204" pitchFamily="34" charset="0"/>
              </a:rPr>
              <a:t> los</a:t>
            </a:r>
            <a:r>
              <a:rPr sz="1600" spc="360" dirty="0">
                <a:latin typeface="Helvetica" panose="020B0604020202020204" pitchFamily="34" charset="0"/>
                <a:cs typeface="Helvetica" panose="020B0604020202020204" pitchFamily="34" charset="0"/>
              </a:rPr>
              <a:t> </a:t>
            </a:r>
            <a:r>
              <a:rPr sz="1600" spc="-13" dirty="0">
                <a:latin typeface="Helvetica" panose="020B0604020202020204" pitchFamily="34" charset="0"/>
                <a:cs typeface="Helvetica" panose="020B0604020202020204" pitchFamily="34" charset="0"/>
              </a:rPr>
              <a:t>contratos</a:t>
            </a:r>
            <a:r>
              <a:rPr sz="1600" spc="337" dirty="0">
                <a:latin typeface="Helvetica" panose="020B0604020202020204" pitchFamily="34" charset="0"/>
                <a:cs typeface="Helvetica" panose="020B0604020202020204" pitchFamily="34" charset="0"/>
              </a:rPr>
              <a:t> </a:t>
            </a:r>
            <a:r>
              <a:rPr sz="1600" dirty="0">
                <a:latin typeface="Helvetica" panose="020B0604020202020204" pitchFamily="34" charset="0"/>
                <a:cs typeface="Helvetica" panose="020B0604020202020204" pitchFamily="34" charset="0"/>
              </a:rPr>
              <a:t>de </a:t>
            </a:r>
            <a:r>
              <a:rPr sz="1600" spc="3" dirty="0">
                <a:latin typeface="Helvetica" panose="020B0604020202020204" pitchFamily="34" charset="0"/>
                <a:cs typeface="Helvetica" panose="020B0604020202020204" pitchFamily="34" charset="0"/>
              </a:rPr>
              <a:t> </a:t>
            </a:r>
            <a:r>
              <a:rPr sz="1600" spc="-7" dirty="0">
                <a:latin typeface="Helvetica" panose="020B0604020202020204" pitchFamily="34" charset="0"/>
                <a:cs typeface="Helvetica" panose="020B0604020202020204" pitchFamily="34" charset="0"/>
              </a:rPr>
              <a:t>prestación</a:t>
            </a:r>
            <a:r>
              <a:rPr sz="1600" spc="-13" dirty="0">
                <a:latin typeface="Helvetica" panose="020B0604020202020204" pitchFamily="34" charset="0"/>
                <a:cs typeface="Helvetica" panose="020B0604020202020204" pitchFamily="34" charset="0"/>
              </a:rPr>
              <a:t> </a:t>
            </a:r>
            <a:r>
              <a:rPr sz="1600" spc="-3" dirty="0">
                <a:latin typeface="Helvetica" panose="020B0604020202020204" pitchFamily="34" charset="0"/>
                <a:cs typeface="Helvetica" panose="020B0604020202020204" pitchFamily="34" charset="0"/>
              </a:rPr>
              <a:t>de</a:t>
            </a:r>
            <a:r>
              <a:rPr sz="1600" dirty="0">
                <a:latin typeface="Helvetica" panose="020B0604020202020204" pitchFamily="34" charset="0"/>
                <a:cs typeface="Helvetica" panose="020B0604020202020204" pitchFamily="34" charset="0"/>
              </a:rPr>
              <a:t> servicios</a:t>
            </a:r>
            <a:r>
              <a:rPr sz="1600" spc="-13" dirty="0">
                <a:latin typeface="Helvetica" panose="020B0604020202020204" pitchFamily="34" charset="0"/>
                <a:cs typeface="Helvetica" panose="020B0604020202020204" pitchFamily="34" charset="0"/>
              </a:rPr>
              <a:t> </a:t>
            </a:r>
            <a:r>
              <a:rPr sz="1600" spc="-3" dirty="0">
                <a:latin typeface="Helvetica" panose="020B0604020202020204" pitchFamily="34" charset="0"/>
                <a:cs typeface="Helvetica" panose="020B0604020202020204" pitchFamily="34" charset="0"/>
              </a:rPr>
              <a:t>que</a:t>
            </a:r>
            <a:r>
              <a:rPr sz="1600" spc="10" dirty="0">
                <a:latin typeface="Helvetica" panose="020B0604020202020204" pitchFamily="34" charset="0"/>
                <a:cs typeface="Helvetica" panose="020B0604020202020204" pitchFamily="34" charset="0"/>
              </a:rPr>
              <a:t> </a:t>
            </a:r>
            <a:r>
              <a:rPr sz="1600" spc="-3" dirty="0">
                <a:latin typeface="Helvetica" panose="020B0604020202020204" pitchFamily="34" charset="0"/>
                <a:cs typeface="Helvetica" panose="020B0604020202020204" pitchFamily="34" charset="0"/>
              </a:rPr>
              <a:t>sean</a:t>
            </a:r>
            <a:r>
              <a:rPr sz="1600" spc="-7" dirty="0">
                <a:latin typeface="Helvetica" panose="020B0604020202020204" pitchFamily="34" charset="0"/>
                <a:cs typeface="Helvetica" panose="020B0604020202020204" pitchFamily="34" charset="0"/>
              </a:rPr>
              <a:t> </a:t>
            </a:r>
            <a:r>
              <a:rPr sz="1600" spc="-3" dirty="0">
                <a:latin typeface="Helvetica" panose="020B0604020202020204" pitchFamily="34" charset="0"/>
                <a:cs typeface="Helvetica" panose="020B0604020202020204" pitchFamily="34" charset="0"/>
              </a:rPr>
              <a:t>requeridos.</a:t>
            </a:r>
            <a:endParaRPr sz="1600" dirty="0">
              <a:latin typeface="Helvetica" panose="020B0604020202020204" pitchFamily="34" charset="0"/>
              <a:cs typeface="Helvetica" panose="020B0604020202020204" pitchFamily="34" charset="0"/>
            </a:endParaRPr>
          </a:p>
        </p:txBody>
      </p:sp>
      <p:sp>
        <p:nvSpPr>
          <p:cNvPr id="20" name="object 10">
            <a:extLst>
              <a:ext uri="{FF2B5EF4-FFF2-40B4-BE49-F238E27FC236}">
                <a16:creationId xmlns:a16="http://schemas.microsoft.com/office/drawing/2014/main" id="{BCAB6F5B-82C3-412E-4418-E3709B370865}"/>
              </a:ext>
            </a:extLst>
          </p:cNvPr>
          <p:cNvSpPr txBox="1"/>
          <p:nvPr/>
        </p:nvSpPr>
        <p:spPr>
          <a:xfrm>
            <a:off x="5361517" y="3644900"/>
            <a:ext cx="6110393" cy="1973255"/>
          </a:xfrm>
          <a:prstGeom prst="rect">
            <a:avLst/>
          </a:prstGeom>
        </p:spPr>
        <p:txBody>
          <a:bodyPr vert="horz" wrap="square" lIns="0" tIns="8467" rIns="0" bIns="0" rtlCol="0">
            <a:spAutoFit/>
          </a:bodyPr>
          <a:lstStyle/>
          <a:p>
            <a:pPr marL="8467" algn="just">
              <a:spcBef>
                <a:spcPts val="67"/>
              </a:spcBef>
            </a:pPr>
            <a:r>
              <a:rPr sz="1600" b="1" spc="-3" dirty="0">
                <a:solidFill>
                  <a:srgbClr val="538235"/>
                </a:solidFill>
                <a:latin typeface="Helvetica" panose="020B0604020202020204" pitchFamily="34" charset="0"/>
                <a:cs typeface="Helvetica" panose="020B0604020202020204" pitchFamily="34" charset="0"/>
              </a:rPr>
              <a:t>¿Quienes </a:t>
            </a:r>
            <a:r>
              <a:rPr sz="1600" b="1" dirty="0">
                <a:solidFill>
                  <a:srgbClr val="538235"/>
                </a:solidFill>
                <a:latin typeface="Helvetica" panose="020B0604020202020204" pitchFamily="34" charset="0"/>
                <a:cs typeface="Helvetica" panose="020B0604020202020204" pitchFamily="34" charset="0"/>
              </a:rPr>
              <a:t>son</a:t>
            </a:r>
            <a:r>
              <a:rPr sz="1600" b="1" spc="-27" dirty="0">
                <a:solidFill>
                  <a:srgbClr val="538235"/>
                </a:solidFill>
                <a:latin typeface="Helvetica" panose="020B0604020202020204" pitchFamily="34" charset="0"/>
                <a:cs typeface="Helvetica" panose="020B0604020202020204" pitchFamily="34" charset="0"/>
              </a:rPr>
              <a:t> </a:t>
            </a:r>
            <a:r>
              <a:rPr sz="1600" b="1" spc="-3" dirty="0">
                <a:solidFill>
                  <a:srgbClr val="538235"/>
                </a:solidFill>
                <a:latin typeface="Helvetica" panose="020B0604020202020204" pitchFamily="34" charset="0"/>
                <a:cs typeface="Helvetica" panose="020B0604020202020204" pitchFamily="34" charset="0"/>
              </a:rPr>
              <a:t>supervisores?</a:t>
            </a:r>
            <a:endParaRPr sz="1600" dirty="0">
              <a:latin typeface="Helvetica" panose="020B0604020202020204" pitchFamily="34" charset="0"/>
              <a:cs typeface="Helvetica" panose="020B0604020202020204" pitchFamily="34" charset="0"/>
            </a:endParaRPr>
          </a:p>
          <a:p>
            <a:pPr>
              <a:spcBef>
                <a:spcPts val="7"/>
              </a:spcBef>
            </a:pPr>
            <a:endParaRPr sz="1567" dirty="0">
              <a:latin typeface="Helvetica" panose="020B0604020202020204" pitchFamily="34" charset="0"/>
              <a:cs typeface="Helvetica" panose="020B0604020202020204" pitchFamily="34" charset="0"/>
            </a:endParaRPr>
          </a:p>
          <a:p>
            <a:pPr marL="8467" marR="3387" algn="just"/>
            <a:r>
              <a:rPr sz="1600" spc="-3" dirty="0">
                <a:latin typeface="Helvetica" panose="020B0604020202020204" pitchFamily="34" charset="0"/>
                <a:cs typeface="Helvetica" panose="020B0604020202020204" pitchFamily="34" charset="0"/>
              </a:rPr>
              <a:t>Las</a:t>
            </a:r>
            <a:r>
              <a:rPr sz="1600" spc="130" dirty="0">
                <a:latin typeface="Helvetica" panose="020B0604020202020204" pitchFamily="34" charset="0"/>
                <a:cs typeface="Helvetica" panose="020B0604020202020204" pitchFamily="34" charset="0"/>
              </a:rPr>
              <a:t> </a:t>
            </a:r>
            <a:r>
              <a:rPr sz="1600" dirty="0">
                <a:latin typeface="Helvetica" panose="020B0604020202020204" pitchFamily="34" charset="0"/>
                <a:cs typeface="Helvetica" panose="020B0604020202020204" pitchFamily="34" charset="0"/>
              </a:rPr>
              <a:t>supervisiones</a:t>
            </a:r>
            <a:r>
              <a:rPr sz="1600" spc="130" dirty="0">
                <a:latin typeface="Helvetica" panose="020B0604020202020204" pitchFamily="34" charset="0"/>
                <a:cs typeface="Helvetica" panose="020B0604020202020204" pitchFamily="34" charset="0"/>
              </a:rPr>
              <a:t> </a:t>
            </a:r>
            <a:r>
              <a:rPr sz="1600" dirty="0">
                <a:latin typeface="Helvetica" panose="020B0604020202020204" pitchFamily="34" charset="0"/>
                <a:cs typeface="Helvetica" panose="020B0604020202020204" pitchFamily="34" charset="0"/>
              </a:rPr>
              <a:t>en</a:t>
            </a:r>
            <a:r>
              <a:rPr sz="1600" spc="130" dirty="0">
                <a:latin typeface="Helvetica" panose="020B0604020202020204" pitchFamily="34" charset="0"/>
                <a:cs typeface="Helvetica" panose="020B0604020202020204" pitchFamily="34" charset="0"/>
              </a:rPr>
              <a:t> </a:t>
            </a:r>
            <a:r>
              <a:rPr sz="1600" dirty="0">
                <a:latin typeface="Helvetica" panose="020B0604020202020204" pitchFamily="34" charset="0"/>
                <a:cs typeface="Helvetica" panose="020B0604020202020204" pitchFamily="34" charset="0"/>
              </a:rPr>
              <a:t>la</a:t>
            </a:r>
            <a:r>
              <a:rPr sz="1600" spc="136" dirty="0">
                <a:latin typeface="Helvetica" panose="020B0604020202020204" pitchFamily="34" charset="0"/>
                <a:cs typeface="Helvetica" panose="020B0604020202020204" pitchFamily="34" charset="0"/>
              </a:rPr>
              <a:t> </a:t>
            </a:r>
            <a:r>
              <a:rPr sz="1600" dirty="0">
                <a:latin typeface="Helvetica" panose="020B0604020202020204" pitchFamily="34" charset="0"/>
                <a:cs typeface="Helvetica" panose="020B0604020202020204" pitchFamily="34" charset="0"/>
              </a:rPr>
              <a:t>ANT</a:t>
            </a:r>
            <a:r>
              <a:rPr sz="1600" spc="127" dirty="0">
                <a:latin typeface="Helvetica" panose="020B0604020202020204" pitchFamily="34" charset="0"/>
                <a:cs typeface="Helvetica" panose="020B0604020202020204" pitchFamily="34" charset="0"/>
              </a:rPr>
              <a:t> </a:t>
            </a:r>
            <a:r>
              <a:rPr sz="1600" spc="-7" dirty="0">
                <a:latin typeface="Helvetica" panose="020B0604020202020204" pitchFamily="34" charset="0"/>
                <a:cs typeface="Helvetica" panose="020B0604020202020204" pitchFamily="34" charset="0"/>
              </a:rPr>
              <a:t>están</a:t>
            </a:r>
            <a:r>
              <a:rPr sz="1600" spc="130" dirty="0">
                <a:latin typeface="Helvetica" panose="020B0604020202020204" pitchFamily="34" charset="0"/>
                <a:cs typeface="Helvetica" panose="020B0604020202020204" pitchFamily="34" charset="0"/>
              </a:rPr>
              <a:t> </a:t>
            </a:r>
            <a:r>
              <a:rPr sz="1600" spc="-3" dirty="0">
                <a:latin typeface="Helvetica" panose="020B0604020202020204" pitchFamily="34" charset="0"/>
                <a:cs typeface="Helvetica" panose="020B0604020202020204" pitchFamily="34" charset="0"/>
              </a:rPr>
              <a:t>designadas</a:t>
            </a:r>
            <a:r>
              <a:rPr sz="1600" spc="133" dirty="0">
                <a:latin typeface="Helvetica" panose="020B0604020202020204" pitchFamily="34" charset="0"/>
                <a:cs typeface="Helvetica" panose="020B0604020202020204" pitchFamily="34" charset="0"/>
              </a:rPr>
              <a:t> </a:t>
            </a:r>
            <a:r>
              <a:rPr sz="1600" dirty="0">
                <a:latin typeface="Helvetica" panose="020B0604020202020204" pitchFamily="34" charset="0"/>
                <a:cs typeface="Helvetica" panose="020B0604020202020204" pitchFamily="34" charset="0"/>
              </a:rPr>
              <a:t>a</a:t>
            </a:r>
            <a:r>
              <a:rPr sz="1600" spc="136" dirty="0">
                <a:latin typeface="Helvetica" panose="020B0604020202020204" pitchFamily="34" charset="0"/>
                <a:cs typeface="Helvetica" panose="020B0604020202020204" pitchFamily="34" charset="0"/>
              </a:rPr>
              <a:t> </a:t>
            </a:r>
            <a:r>
              <a:rPr sz="1600" spc="-3" dirty="0">
                <a:latin typeface="Helvetica" panose="020B0604020202020204" pitchFamily="34" charset="0"/>
                <a:cs typeface="Helvetica" panose="020B0604020202020204" pitchFamily="34" charset="0"/>
              </a:rPr>
              <a:t>funcionarios</a:t>
            </a:r>
            <a:r>
              <a:rPr sz="1600" spc="130" dirty="0">
                <a:latin typeface="Helvetica" panose="020B0604020202020204" pitchFamily="34" charset="0"/>
                <a:cs typeface="Helvetica" panose="020B0604020202020204" pitchFamily="34" charset="0"/>
              </a:rPr>
              <a:t> </a:t>
            </a:r>
            <a:r>
              <a:rPr sz="1600" spc="-3" dirty="0">
                <a:latin typeface="Helvetica" panose="020B0604020202020204" pitchFamily="34" charset="0"/>
                <a:cs typeface="Helvetica" panose="020B0604020202020204" pitchFamily="34" charset="0"/>
              </a:rPr>
              <a:t>que</a:t>
            </a:r>
            <a:r>
              <a:rPr sz="1600" spc="136" dirty="0">
                <a:latin typeface="Helvetica" panose="020B0604020202020204" pitchFamily="34" charset="0"/>
                <a:cs typeface="Helvetica" panose="020B0604020202020204" pitchFamily="34" charset="0"/>
              </a:rPr>
              <a:t> </a:t>
            </a:r>
            <a:r>
              <a:rPr sz="1600" spc="-10" dirty="0">
                <a:latin typeface="Helvetica" panose="020B0604020202020204" pitchFamily="34" charset="0"/>
                <a:cs typeface="Helvetica" panose="020B0604020202020204" pitchFamily="34" charset="0"/>
              </a:rPr>
              <a:t>tengan </a:t>
            </a:r>
            <a:r>
              <a:rPr sz="1600" spc="-353" dirty="0">
                <a:latin typeface="Helvetica" panose="020B0604020202020204" pitchFamily="34" charset="0"/>
                <a:cs typeface="Helvetica" panose="020B0604020202020204" pitchFamily="34" charset="0"/>
              </a:rPr>
              <a:t> </a:t>
            </a:r>
            <a:r>
              <a:rPr sz="1600" dirty="0">
                <a:latin typeface="Helvetica" panose="020B0604020202020204" pitchFamily="34" charset="0"/>
                <a:cs typeface="Helvetica" panose="020B0604020202020204" pitchFamily="34" charset="0"/>
              </a:rPr>
              <a:t>la idoneidad, </a:t>
            </a:r>
            <a:r>
              <a:rPr sz="1600" spc="-7" dirty="0">
                <a:latin typeface="Helvetica" panose="020B0604020202020204" pitchFamily="34" charset="0"/>
                <a:cs typeface="Helvetica" panose="020B0604020202020204" pitchFamily="34" charset="0"/>
              </a:rPr>
              <a:t>conocimiento </a:t>
            </a:r>
            <a:r>
              <a:rPr sz="1600" dirty="0">
                <a:latin typeface="Helvetica" panose="020B0604020202020204" pitchFamily="34" charset="0"/>
                <a:cs typeface="Helvetica" panose="020B0604020202020204" pitchFamily="34" charset="0"/>
              </a:rPr>
              <a:t>y </a:t>
            </a:r>
            <a:r>
              <a:rPr sz="1600" spc="-3" dirty="0">
                <a:latin typeface="Helvetica" panose="020B0604020202020204" pitchFamily="34" charset="0"/>
                <a:cs typeface="Helvetica" panose="020B0604020202020204" pitchFamily="34" charset="0"/>
              </a:rPr>
              <a:t>estudio </a:t>
            </a:r>
            <a:r>
              <a:rPr sz="1600" dirty="0">
                <a:latin typeface="Helvetica" panose="020B0604020202020204" pitchFamily="34" charset="0"/>
                <a:cs typeface="Helvetica" panose="020B0604020202020204" pitchFamily="34" charset="0"/>
              </a:rPr>
              <a:t>en </a:t>
            </a:r>
            <a:r>
              <a:rPr sz="1600" spc="-10" dirty="0">
                <a:latin typeface="Helvetica" panose="020B0604020202020204" pitchFamily="34" charset="0"/>
                <a:cs typeface="Helvetica" panose="020B0604020202020204" pitchFamily="34" charset="0"/>
              </a:rPr>
              <a:t>carreras </a:t>
            </a:r>
            <a:r>
              <a:rPr sz="1600" dirty="0">
                <a:latin typeface="Helvetica" panose="020B0604020202020204" pitchFamily="34" charset="0"/>
                <a:cs typeface="Helvetica" panose="020B0604020202020204" pitchFamily="34" charset="0"/>
              </a:rPr>
              <a:t>a </a:t>
            </a:r>
            <a:r>
              <a:rPr sz="1600" spc="-3" dirty="0">
                <a:latin typeface="Helvetica" panose="020B0604020202020204" pitchFamily="34" charset="0"/>
                <a:cs typeface="Helvetica" panose="020B0604020202020204" pitchFamily="34" charset="0"/>
              </a:rPr>
              <a:t>fines </a:t>
            </a:r>
            <a:r>
              <a:rPr sz="1600" dirty="0">
                <a:latin typeface="Helvetica" panose="020B0604020202020204" pitchFamily="34" charset="0"/>
                <a:cs typeface="Helvetica" panose="020B0604020202020204" pitchFamily="34" charset="0"/>
              </a:rPr>
              <a:t>o </a:t>
            </a:r>
            <a:r>
              <a:rPr sz="1600" spc="-3" dirty="0">
                <a:latin typeface="Helvetica" panose="020B0604020202020204" pitchFamily="34" charset="0"/>
                <a:cs typeface="Helvetica" panose="020B0604020202020204" pitchFamily="34" charset="0"/>
              </a:rPr>
              <a:t>experiencia en </a:t>
            </a:r>
            <a:r>
              <a:rPr sz="1600" dirty="0">
                <a:latin typeface="Helvetica" panose="020B0604020202020204" pitchFamily="34" charset="0"/>
                <a:cs typeface="Helvetica" panose="020B0604020202020204" pitchFamily="34" charset="0"/>
              </a:rPr>
              <a:t> la labor a </a:t>
            </a:r>
            <a:r>
              <a:rPr sz="1600" spc="-23" dirty="0">
                <a:latin typeface="Helvetica" panose="020B0604020202020204" pitchFamily="34" charset="0"/>
                <a:cs typeface="Helvetica" panose="020B0604020202020204" pitchFamily="34" charset="0"/>
              </a:rPr>
              <a:t>ejecutar. </a:t>
            </a:r>
            <a:r>
              <a:rPr sz="1600" dirty="0">
                <a:latin typeface="Helvetica" panose="020B0604020202020204" pitchFamily="34" charset="0"/>
                <a:cs typeface="Helvetica" panose="020B0604020202020204" pitchFamily="34" charset="0"/>
              </a:rPr>
              <a:t>En ese </a:t>
            </a:r>
            <a:r>
              <a:rPr sz="1600" spc="-10" dirty="0">
                <a:latin typeface="Helvetica" panose="020B0604020202020204" pitchFamily="34" charset="0"/>
                <a:cs typeface="Helvetica" panose="020B0604020202020204" pitchFamily="34" charset="0"/>
              </a:rPr>
              <a:t>sentido, </a:t>
            </a:r>
            <a:r>
              <a:rPr sz="1600" dirty="0">
                <a:latin typeface="Helvetica" panose="020B0604020202020204" pitchFamily="34" charset="0"/>
                <a:cs typeface="Helvetica" panose="020B0604020202020204" pitchFamily="34" charset="0"/>
              </a:rPr>
              <a:t>es </a:t>
            </a:r>
            <a:r>
              <a:rPr sz="1600" spc="-3" dirty="0">
                <a:latin typeface="Helvetica" panose="020B0604020202020204" pitchFamily="34" charset="0"/>
                <a:cs typeface="Helvetica" panose="020B0604020202020204" pitchFamily="34" charset="0"/>
              </a:rPr>
              <a:t>responsable por </a:t>
            </a:r>
            <a:r>
              <a:rPr sz="1600" dirty="0">
                <a:latin typeface="Helvetica" panose="020B0604020202020204" pitchFamily="34" charset="0"/>
                <a:cs typeface="Helvetica" panose="020B0604020202020204" pitchFamily="34" charset="0"/>
              </a:rPr>
              <a:t>los </a:t>
            </a:r>
            <a:r>
              <a:rPr sz="1600" spc="-13" dirty="0">
                <a:latin typeface="Helvetica" panose="020B0604020202020204" pitchFamily="34" charset="0"/>
                <a:cs typeface="Helvetica" panose="020B0604020202020204" pitchFamily="34" charset="0"/>
              </a:rPr>
              <a:t>contratos </a:t>
            </a:r>
            <a:r>
              <a:rPr sz="1600" dirty="0">
                <a:latin typeface="Helvetica" panose="020B0604020202020204" pitchFamily="34" charset="0"/>
                <a:cs typeface="Helvetica" panose="020B0604020202020204" pitchFamily="34" charset="0"/>
              </a:rPr>
              <a:t>y </a:t>
            </a:r>
            <a:r>
              <a:rPr sz="1600" spc="3" dirty="0">
                <a:latin typeface="Helvetica" panose="020B0604020202020204" pitchFamily="34" charset="0"/>
                <a:cs typeface="Helvetica" panose="020B0604020202020204" pitchFamily="34" charset="0"/>
              </a:rPr>
              <a:t> </a:t>
            </a:r>
            <a:r>
              <a:rPr sz="1600" spc="-10" dirty="0">
                <a:latin typeface="Helvetica" panose="020B0604020202020204" pitchFamily="34" charset="0"/>
                <a:cs typeface="Helvetica" panose="020B0604020202020204" pitchFamily="34" charset="0"/>
              </a:rPr>
              <a:t>convenios </a:t>
            </a:r>
            <a:r>
              <a:rPr sz="1600" spc="-3" dirty="0">
                <a:latin typeface="Helvetica" panose="020B0604020202020204" pitchFamily="34" charset="0"/>
                <a:cs typeface="Helvetica" panose="020B0604020202020204" pitchFamily="34" charset="0"/>
              </a:rPr>
              <a:t>delegados </a:t>
            </a:r>
            <a:r>
              <a:rPr sz="1600" dirty="0">
                <a:latin typeface="Helvetica" panose="020B0604020202020204" pitchFamily="34" charset="0"/>
                <a:cs typeface="Helvetica" panose="020B0604020202020204" pitchFamily="34" charset="0"/>
              </a:rPr>
              <a:t>a </a:t>
            </a:r>
            <a:r>
              <a:rPr sz="1600" spc="-3" dirty="0">
                <a:latin typeface="Helvetica" panose="020B0604020202020204" pitchFamily="34" charset="0"/>
                <a:cs typeface="Helvetica" panose="020B0604020202020204" pitchFamily="34" charset="0"/>
              </a:rPr>
              <a:t>su dependencia, incluyendo </a:t>
            </a:r>
            <a:r>
              <a:rPr sz="1600" dirty="0">
                <a:latin typeface="Helvetica" panose="020B0604020202020204" pitchFamily="34" charset="0"/>
                <a:cs typeface="Helvetica" panose="020B0604020202020204" pitchFamily="34" charset="0"/>
              </a:rPr>
              <a:t>aquellos </a:t>
            </a:r>
            <a:r>
              <a:rPr sz="1600" spc="-3" dirty="0">
                <a:latin typeface="Helvetica" panose="020B0604020202020204" pitchFamily="34" charset="0"/>
                <a:cs typeface="Helvetica" panose="020B0604020202020204" pitchFamily="34" charset="0"/>
              </a:rPr>
              <a:t>que </a:t>
            </a:r>
            <a:r>
              <a:rPr sz="1600" spc="-10" dirty="0">
                <a:latin typeface="Helvetica" panose="020B0604020202020204" pitchFamily="34" charset="0"/>
                <a:cs typeface="Helvetica" panose="020B0604020202020204" pitchFamily="34" charset="0"/>
              </a:rPr>
              <a:t>hayan </a:t>
            </a:r>
            <a:r>
              <a:rPr sz="1600" spc="-7" dirty="0">
                <a:latin typeface="Helvetica" panose="020B0604020202020204" pitchFamily="34" charset="0"/>
                <a:cs typeface="Helvetica" panose="020B0604020202020204" pitchFamily="34" charset="0"/>
              </a:rPr>
              <a:t> finalizado previo </a:t>
            </a:r>
            <a:r>
              <a:rPr sz="1600" dirty="0">
                <a:latin typeface="Helvetica" panose="020B0604020202020204" pitchFamily="34" charset="0"/>
                <a:cs typeface="Helvetica" panose="020B0604020202020204" pitchFamily="34" charset="0"/>
              </a:rPr>
              <a:t>a </a:t>
            </a:r>
            <a:r>
              <a:rPr sz="1600" spc="-3" dirty="0">
                <a:latin typeface="Helvetica" panose="020B0604020202020204" pitchFamily="34" charset="0"/>
                <a:cs typeface="Helvetica" panose="020B0604020202020204" pitchFamily="34" charset="0"/>
              </a:rPr>
              <a:t>su designación </a:t>
            </a:r>
            <a:r>
              <a:rPr sz="1600" dirty="0">
                <a:latin typeface="Helvetica" panose="020B0604020202020204" pitchFamily="34" charset="0"/>
                <a:cs typeface="Helvetica" panose="020B0604020202020204" pitchFamily="34" charset="0"/>
              </a:rPr>
              <a:t>y que </a:t>
            </a:r>
            <a:r>
              <a:rPr sz="1600" spc="-3" dirty="0">
                <a:latin typeface="Helvetica" panose="020B0604020202020204" pitchFamily="34" charset="0"/>
                <a:cs typeface="Helvetica" panose="020B0604020202020204" pitchFamily="34" charset="0"/>
              </a:rPr>
              <a:t>se </a:t>
            </a:r>
            <a:r>
              <a:rPr sz="1600" spc="-7" dirty="0">
                <a:latin typeface="Helvetica" panose="020B0604020202020204" pitchFamily="34" charset="0"/>
                <a:cs typeface="Helvetica" panose="020B0604020202020204" pitchFamily="34" charset="0"/>
              </a:rPr>
              <a:t>encuentren </a:t>
            </a:r>
            <a:r>
              <a:rPr sz="1600" dirty="0">
                <a:latin typeface="Helvetica" panose="020B0604020202020204" pitchFamily="34" charset="0"/>
                <a:cs typeface="Helvetica" panose="020B0604020202020204" pitchFamily="34" charset="0"/>
              </a:rPr>
              <a:t>en </a:t>
            </a:r>
            <a:r>
              <a:rPr sz="1600" spc="-3" dirty="0">
                <a:latin typeface="Helvetica" panose="020B0604020202020204" pitchFamily="34" charset="0"/>
                <a:cs typeface="Helvetica" panose="020B0604020202020204" pitchFamily="34" charset="0"/>
              </a:rPr>
              <a:t>término </a:t>
            </a:r>
            <a:r>
              <a:rPr sz="1600" spc="-10" dirty="0">
                <a:latin typeface="Helvetica" panose="020B0604020202020204" pitchFamily="34" charset="0"/>
                <a:cs typeface="Helvetica" panose="020B0604020202020204" pitchFamily="34" charset="0"/>
              </a:rPr>
              <a:t>para </a:t>
            </a:r>
            <a:r>
              <a:rPr sz="1600" spc="-7" dirty="0">
                <a:latin typeface="Helvetica" panose="020B0604020202020204" pitchFamily="34" charset="0"/>
                <a:cs typeface="Helvetica" panose="020B0604020202020204" pitchFamily="34" charset="0"/>
              </a:rPr>
              <a:t> </a:t>
            </a:r>
            <a:r>
              <a:rPr sz="1600" spc="-20" dirty="0">
                <a:latin typeface="Helvetica" panose="020B0604020202020204" pitchFamily="34" charset="0"/>
                <a:cs typeface="Helvetica" panose="020B0604020202020204" pitchFamily="34" charset="0"/>
              </a:rPr>
              <a:t>liquidar.</a:t>
            </a:r>
            <a:endParaRPr sz="1600"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8532794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963E9FF8-726C-C90D-F2BB-C32B8EBE4472}"/>
              </a:ext>
            </a:extLst>
          </p:cNvPr>
          <p:cNvSpPr txBox="1"/>
          <p:nvPr/>
        </p:nvSpPr>
        <p:spPr>
          <a:xfrm>
            <a:off x="5445021" y="6639446"/>
            <a:ext cx="1301959" cy="261610"/>
          </a:xfrm>
          <a:prstGeom prst="rect">
            <a:avLst/>
          </a:prstGeom>
          <a:noFill/>
        </p:spPr>
        <p:txBody>
          <a:bodyPr wrap="none" rtlCol="0">
            <a:spAutoFit/>
          </a:bodyPr>
          <a:lstStyle/>
          <a:p>
            <a:pPr algn="ctr"/>
            <a:r>
              <a:rPr lang="es-CO" sz="1100" b="1" dirty="0">
                <a:solidFill>
                  <a:schemeClr val="bg1"/>
                </a:solidFill>
                <a:latin typeface="Helvetica" pitchFamily="2" charset="0"/>
              </a:rPr>
              <a:t>www.ant.gov.co</a:t>
            </a:r>
          </a:p>
        </p:txBody>
      </p:sp>
      <p:sp>
        <p:nvSpPr>
          <p:cNvPr id="7" name="object 7">
            <a:extLst>
              <a:ext uri="{FF2B5EF4-FFF2-40B4-BE49-F238E27FC236}">
                <a16:creationId xmlns:a16="http://schemas.microsoft.com/office/drawing/2014/main" id="{3C923CB6-8D14-8715-B479-E98B18D93058}"/>
              </a:ext>
            </a:extLst>
          </p:cNvPr>
          <p:cNvSpPr txBox="1"/>
          <p:nvPr/>
        </p:nvSpPr>
        <p:spPr>
          <a:xfrm>
            <a:off x="430648" y="3183213"/>
            <a:ext cx="3743537" cy="746785"/>
          </a:xfrm>
          <a:prstGeom prst="rect">
            <a:avLst/>
          </a:prstGeom>
        </p:spPr>
        <p:txBody>
          <a:bodyPr vert="horz" wrap="square" lIns="0" tIns="8043" rIns="0" bIns="0" rtlCol="0">
            <a:spAutoFit/>
          </a:bodyPr>
          <a:lstStyle/>
          <a:p>
            <a:pPr marL="8467" algn="ctr">
              <a:spcBef>
                <a:spcPts val="63"/>
              </a:spcBef>
            </a:pPr>
            <a:r>
              <a:rPr sz="2400" spc="-7" dirty="0">
                <a:solidFill>
                  <a:srgbClr val="6FAC46"/>
                </a:solidFill>
                <a:latin typeface="Helvetica" panose="020B0604020202020204" pitchFamily="34" charset="0"/>
                <a:cs typeface="Helvetica" panose="020B0604020202020204" pitchFamily="34" charset="0"/>
              </a:rPr>
              <a:t>Generalidades</a:t>
            </a:r>
            <a:r>
              <a:rPr sz="2400" spc="-40" dirty="0">
                <a:solidFill>
                  <a:srgbClr val="6FAC46"/>
                </a:solidFill>
                <a:latin typeface="Helvetica" panose="020B0604020202020204" pitchFamily="34" charset="0"/>
                <a:cs typeface="Helvetica" panose="020B0604020202020204" pitchFamily="34" charset="0"/>
              </a:rPr>
              <a:t> </a:t>
            </a:r>
            <a:r>
              <a:rPr sz="2400" spc="-3" dirty="0">
                <a:solidFill>
                  <a:srgbClr val="6FAC46"/>
                </a:solidFill>
                <a:latin typeface="Helvetica" panose="020B0604020202020204" pitchFamily="34" charset="0"/>
                <a:cs typeface="Helvetica" panose="020B0604020202020204" pitchFamily="34" charset="0"/>
              </a:rPr>
              <a:t>de</a:t>
            </a:r>
            <a:r>
              <a:rPr sz="2400" spc="-13" dirty="0">
                <a:solidFill>
                  <a:srgbClr val="6FAC46"/>
                </a:solidFill>
                <a:latin typeface="Helvetica" panose="020B0604020202020204" pitchFamily="34" charset="0"/>
                <a:cs typeface="Helvetica" panose="020B0604020202020204" pitchFamily="34" charset="0"/>
              </a:rPr>
              <a:t> </a:t>
            </a:r>
            <a:r>
              <a:rPr sz="2400" spc="-3" dirty="0">
                <a:solidFill>
                  <a:srgbClr val="6FAC46"/>
                </a:solidFill>
                <a:latin typeface="Helvetica" panose="020B0604020202020204" pitchFamily="34" charset="0"/>
                <a:cs typeface="Helvetica" panose="020B0604020202020204" pitchFamily="34" charset="0"/>
              </a:rPr>
              <a:t>la</a:t>
            </a:r>
            <a:r>
              <a:rPr sz="2400" spc="-17" dirty="0">
                <a:solidFill>
                  <a:srgbClr val="6FAC46"/>
                </a:solidFill>
                <a:latin typeface="Helvetica" panose="020B0604020202020204" pitchFamily="34" charset="0"/>
                <a:cs typeface="Helvetica" panose="020B0604020202020204" pitchFamily="34" charset="0"/>
              </a:rPr>
              <a:t> </a:t>
            </a:r>
            <a:r>
              <a:rPr sz="2400" dirty="0">
                <a:solidFill>
                  <a:srgbClr val="6FAC46"/>
                </a:solidFill>
                <a:latin typeface="Helvetica" panose="020B0604020202020204" pitchFamily="34" charset="0"/>
                <a:cs typeface="Helvetica" panose="020B0604020202020204" pitchFamily="34" charset="0"/>
              </a:rPr>
              <a:t>Supervisión</a:t>
            </a:r>
            <a:endParaRPr sz="2400" dirty="0">
              <a:latin typeface="Helvetica" panose="020B0604020202020204" pitchFamily="34" charset="0"/>
              <a:cs typeface="Helvetica" panose="020B0604020202020204" pitchFamily="34" charset="0"/>
            </a:endParaRPr>
          </a:p>
        </p:txBody>
      </p:sp>
      <p:grpSp>
        <p:nvGrpSpPr>
          <p:cNvPr id="8" name="object 2">
            <a:extLst>
              <a:ext uri="{FF2B5EF4-FFF2-40B4-BE49-F238E27FC236}">
                <a16:creationId xmlns:a16="http://schemas.microsoft.com/office/drawing/2014/main" id="{1B674DAA-11DA-77B6-1744-979F4BEB38C4}"/>
              </a:ext>
            </a:extLst>
          </p:cNvPr>
          <p:cNvGrpSpPr/>
          <p:nvPr/>
        </p:nvGrpSpPr>
        <p:grpSpPr>
          <a:xfrm>
            <a:off x="4639056" y="0"/>
            <a:ext cx="7553113" cy="6858000"/>
            <a:chOff x="6958583" y="0"/>
            <a:chExt cx="11329670" cy="10287000"/>
          </a:xfrm>
        </p:grpSpPr>
        <p:sp>
          <p:nvSpPr>
            <p:cNvPr id="9" name="object 3">
              <a:extLst>
                <a:ext uri="{FF2B5EF4-FFF2-40B4-BE49-F238E27FC236}">
                  <a16:creationId xmlns:a16="http://schemas.microsoft.com/office/drawing/2014/main" id="{9C2B3F9B-2FC3-A54E-4E87-4AAA2C5F55D0}"/>
                </a:ext>
              </a:extLst>
            </p:cNvPr>
            <p:cNvSpPr/>
            <p:nvPr/>
          </p:nvSpPr>
          <p:spPr>
            <a:xfrm>
              <a:off x="6958583" y="0"/>
              <a:ext cx="11329670" cy="10287000"/>
            </a:xfrm>
            <a:custGeom>
              <a:avLst/>
              <a:gdLst/>
              <a:ahLst/>
              <a:cxnLst/>
              <a:rect l="l" t="t" r="r" b="b"/>
              <a:pathLst>
                <a:path w="11329669" h="10287000">
                  <a:moveTo>
                    <a:pt x="11329416" y="0"/>
                  </a:moveTo>
                  <a:lnTo>
                    <a:pt x="0" y="0"/>
                  </a:lnTo>
                  <a:lnTo>
                    <a:pt x="0" y="10287000"/>
                  </a:lnTo>
                  <a:lnTo>
                    <a:pt x="11329416" y="10287000"/>
                  </a:lnTo>
                  <a:lnTo>
                    <a:pt x="11329416" y="0"/>
                  </a:lnTo>
                  <a:close/>
                </a:path>
              </a:pathLst>
            </a:custGeom>
            <a:solidFill>
              <a:srgbClr val="C7C9C9"/>
            </a:solidFill>
          </p:spPr>
          <p:txBody>
            <a:bodyPr wrap="square" lIns="0" tIns="0" rIns="0" bIns="0" rtlCol="0"/>
            <a:lstStyle/>
            <a:p>
              <a:endParaRPr sz="1200"/>
            </a:p>
          </p:txBody>
        </p:sp>
        <p:pic>
          <p:nvPicPr>
            <p:cNvPr id="10" name="object 4">
              <a:extLst>
                <a:ext uri="{FF2B5EF4-FFF2-40B4-BE49-F238E27FC236}">
                  <a16:creationId xmlns:a16="http://schemas.microsoft.com/office/drawing/2014/main" id="{0C85AAC6-9C38-7D44-AAAE-F76B58FFA4D5}"/>
                </a:ext>
              </a:extLst>
            </p:cNvPr>
            <p:cNvPicPr/>
            <p:nvPr/>
          </p:nvPicPr>
          <p:blipFill>
            <a:blip r:embed="rId2" cstate="print"/>
            <a:stretch>
              <a:fillRect/>
            </a:stretch>
          </p:blipFill>
          <p:spPr>
            <a:xfrm>
              <a:off x="7621523" y="790955"/>
              <a:ext cx="9998964" cy="8734044"/>
            </a:xfrm>
            <a:prstGeom prst="rect">
              <a:avLst/>
            </a:prstGeom>
          </p:spPr>
        </p:pic>
        <p:sp>
          <p:nvSpPr>
            <p:cNvPr id="11" name="object 5">
              <a:extLst>
                <a:ext uri="{FF2B5EF4-FFF2-40B4-BE49-F238E27FC236}">
                  <a16:creationId xmlns:a16="http://schemas.microsoft.com/office/drawing/2014/main" id="{BCCAA4B4-24D7-238F-514B-14686B0FDB27}"/>
                </a:ext>
              </a:extLst>
            </p:cNvPr>
            <p:cNvSpPr/>
            <p:nvPr/>
          </p:nvSpPr>
          <p:spPr>
            <a:xfrm>
              <a:off x="7685531" y="836675"/>
              <a:ext cx="9875520" cy="8609330"/>
            </a:xfrm>
            <a:custGeom>
              <a:avLst/>
              <a:gdLst/>
              <a:ahLst/>
              <a:cxnLst/>
              <a:rect l="l" t="t" r="r" b="b"/>
              <a:pathLst>
                <a:path w="9875519" h="8609330">
                  <a:moveTo>
                    <a:pt x="9875520" y="0"/>
                  </a:moveTo>
                  <a:lnTo>
                    <a:pt x="0" y="0"/>
                  </a:lnTo>
                  <a:lnTo>
                    <a:pt x="0" y="8609076"/>
                  </a:lnTo>
                  <a:lnTo>
                    <a:pt x="9875520" y="8609076"/>
                  </a:lnTo>
                  <a:lnTo>
                    <a:pt x="9875520" y="0"/>
                  </a:lnTo>
                  <a:close/>
                </a:path>
              </a:pathLst>
            </a:custGeom>
            <a:solidFill>
              <a:srgbClr val="FFFFFF"/>
            </a:solidFill>
          </p:spPr>
          <p:txBody>
            <a:bodyPr wrap="square" lIns="0" tIns="0" rIns="0" bIns="0" rtlCol="0"/>
            <a:lstStyle/>
            <a:p>
              <a:endParaRPr sz="1200"/>
            </a:p>
          </p:txBody>
        </p:sp>
        <p:sp>
          <p:nvSpPr>
            <p:cNvPr id="12" name="object 6">
              <a:extLst>
                <a:ext uri="{FF2B5EF4-FFF2-40B4-BE49-F238E27FC236}">
                  <a16:creationId xmlns:a16="http://schemas.microsoft.com/office/drawing/2014/main" id="{3FC6E850-66EE-3095-2459-C3B02785F3A6}"/>
                </a:ext>
              </a:extLst>
            </p:cNvPr>
            <p:cNvSpPr/>
            <p:nvPr/>
          </p:nvSpPr>
          <p:spPr>
            <a:xfrm>
              <a:off x="7685531" y="836675"/>
              <a:ext cx="9875520" cy="8609330"/>
            </a:xfrm>
            <a:custGeom>
              <a:avLst/>
              <a:gdLst/>
              <a:ahLst/>
              <a:cxnLst/>
              <a:rect l="l" t="t" r="r" b="b"/>
              <a:pathLst>
                <a:path w="9875519" h="8609330">
                  <a:moveTo>
                    <a:pt x="0" y="8609076"/>
                  </a:moveTo>
                  <a:lnTo>
                    <a:pt x="9875520" y="8609076"/>
                  </a:lnTo>
                  <a:lnTo>
                    <a:pt x="9875520" y="0"/>
                  </a:lnTo>
                  <a:lnTo>
                    <a:pt x="0" y="0"/>
                  </a:lnTo>
                  <a:lnTo>
                    <a:pt x="0" y="8609076"/>
                  </a:lnTo>
                  <a:close/>
                </a:path>
              </a:pathLst>
            </a:custGeom>
            <a:ln w="9525">
              <a:solidFill>
                <a:srgbClr val="C7C9C9"/>
              </a:solidFill>
            </a:ln>
          </p:spPr>
          <p:txBody>
            <a:bodyPr wrap="square" lIns="0" tIns="0" rIns="0" bIns="0" rtlCol="0"/>
            <a:lstStyle/>
            <a:p>
              <a:endParaRPr sz="1200"/>
            </a:p>
          </p:txBody>
        </p:sp>
      </p:grpSp>
      <p:sp>
        <p:nvSpPr>
          <p:cNvPr id="18" name="object 8">
            <a:extLst>
              <a:ext uri="{FF2B5EF4-FFF2-40B4-BE49-F238E27FC236}">
                <a16:creationId xmlns:a16="http://schemas.microsoft.com/office/drawing/2014/main" id="{97BC484A-4E77-6C87-455A-43F548AC6C74}"/>
              </a:ext>
            </a:extLst>
          </p:cNvPr>
          <p:cNvSpPr txBox="1"/>
          <p:nvPr/>
        </p:nvSpPr>
        <p:spPr>
          <a:xfrm>
            <a:off x="5361516" y="1416336"/>
            <a:ext cx="4829406" cy="285549"/>
          </a:xfrm>
          <a:prstGeom prst="rect">
            <a:avLst/>
          </a:prstGeom>
        </p:spPr>
        <p:txBody>
          <a:bodyPr vert="horz" wrap="square" lIns="0" tIns="8467" rIns="0" bIns="0" rtlCol="0">
            <a:spAutoFit/>
          </a:bodyPr>
          <a:lstStyle/>
          <a:p>
            <a:pPr marL="8467">
              <a:spcBef>
                <a:spcPts val="67"/>
              </a:spcBef>
            </a:pPr>
            <a:r>
              <a:rPr lang="es-MX" sz="1800" b="1" i="0" u="none" strike="noStrike" dirty="0">
                <a:solidFill>
                  <a:srgbClr val="538235"/>
                </a:solidFill>
                <a:effectLst/>
                <a:latin typeface="Calibri" panose="020F0502020204030204" pitchFamily="34" charset="0"/>
              </a:rPr>
              <a:t>¿Cómo se realiza la designación de supervisión?</a:t>
            </a:r>
            <a:r>
              <a:rPr lang="es-MX" sz="1800" b="0" i="0" dirty="0">
                <a:solidFill>
                  <a:srgbClr val="538235"/>
                </a:solidFill>
                <a:effectLst/>
                <a:latin typeface="Calibri" panose="020F0502020204030204" pitchFamily="34" charset="0"/>
              </a:rPr>
              <a:t>​</a:t>
            </a:r>
            <a:endParaRPr sz="1600" dirty="0">
              <a:latin typeface="Helvetica" panose="020B0604020202020204" pitchFamily="34" charset="0"/>
              <a:cs typeface="Helvetica" panose="020B0604020202020204" pitchFamily="34" charset="0"/>
            </a:endParaRPr>
          </a:p>
        </p:txBody>
      </p:sp>
      <p:sp>
        <p:nvSpPr>
          <p:cNvPr id="19" name="object 9">
            <a:extLst>
              <a:ext uri="{FF2B5EF4-FFF2-40B4-BE49-F238E27FC236}">
                <a16:creationId xmlns:a16="http://schemas.microsoft.com/office/drawing/2014/main" id="{3B2CDBB1-C003-213E-377F-D5C54B423A16}"/>
              </a:ext>
            </a:extLst>
          </p:cNvPr>
          <p:cNvSpPr txBox="1"/>
          <p:nvPr/>
        </p:nvSpPr>
        <p:spPr>
          <a:xfrm>
            <a:off x="5361517" y="1892893"/>
            <a:ext cx="6110393" cy="1498701"/>
          </a:xfrm>
          <a:prstGeom prst="rect">
            <a:avLst/>
          </a:prstGeom>
        </p:spPr>
        <p:txBody>
          <a:bodyPr vert="horz" wrap="square" lIns="0" tIns="8467" rIns="0" bIns="0" rtlCol="0">
            <a:spAutoFit/>
          </a:bodyPr>
          <a:lstStyle/>
          <a:p>
            <a:pPr marL="8467" marR="3387" algn="just">
              <a:spcBef>
                <a:spcPts val="67"/>
              </a:spcBef>
            </a:pPr>
            <a:r>
              <a:rPr lang="es-MX" sz="1600" spc="-3" dirty="0">
                <a:latin typeface="Helvetica" panose="020B0604020202020204" pitchFamily="34" charset="0"/>
                <a:cs typeface="Helvetica" panose="020B0604020202020204" pitchFamily="34" charset="0"/>
              </a:rPr>
              <a:t>​Le corresponde al funcionario de la dependencia de la ANT interesada en  la contratación del bien o servicio, quien lo establecerá en los respectivos  Estudios Previos.​</a:t>
            </a:r>
          </a:p>
          <a:p>
            <a:pPr marL="8467" marR="3387" algn="just">
              <a:spcBef>
                <a:spcPts val="67"/>
              </a:spcBef>
            </a:pPr>
            <a:r>
              <a:rPr lang="es-MX" sz="1600" spc="-3" dirty="0">
                <a:latin typeface="Helvetica" panose="020B0604020202020204" pitchFamily="34" charset="0"/>
                <a:cs typeface="Helvetica" panose="020B0604020202020204" pitchFamily="34" charset="0"/>
              </a:rPr>
              <a:t>La supervisión de los contratos y/o convenios recae en el cargo al que se  comunique la misma y no en la persona que ostenta dicho empleo.</a:t>
            </a:r>
            <a:endParaRPr lang="es-MX" sz="1600" dirty="0">
              <a:latin typeface="Helvetica" panose="020B0604020202020204" pitchFamily="34" charset="0"/>
              <a:cs typeface="Helvetica" panose="020B0604020202020204" pitchFamily="34" charset="0"/>
            </a:endParaRPr>
          </a:p>
        </p:txBody>
      </p:sp>
      <p:sp>
        <p:nvSpPr>
          <p:cNvPr id="20" name="object 10">
            <a:extLst>
              <a:ext uri="{FF2B5EF4-FFF2-40B4-BE49-F238E27FC236}">
                <a16:creationId xmlns:a16="http://schemas.microsoft.com/office/drawing/2014/main" id="{BCAB6F5B-82C3-412E-4418-E3709B370865}"/>
              </a:ext>
            </a:extLst>
          </p:cNvPr>
          <p:cNvSpPr txBox="1"/>
          <p:nvPr/>
        </p:nvSpPr>
        <p:spPr>
          <a:xfrm>
            <a:off x="5361517" y="3644900"/>
            <a:ext cx="6110393" cy="2478521"/>
          </a:xfrm>
          <a:prstGeom prst="rect">
            <a:avLst/>
          </a:prstGeom>
        </p:spPr>
        <p:txBody>
          <a:bodyPr vert="horz" wrap="square" lIns="0" tIns="8467" rIns="0" bIns="0" rtlCol="0">
            <a:spAutoFit/>
          </a:bodyPr>
          <a:lstStyle/>
          <a:p>
            <a:pPr marL="8467" algn="just">
              <a:spcBef>
                <a:spcPts val="67"/>
              </a:spcBef>
            </a:pPr>
            <a:r>
              <a:rPr lang="es-MX" sz="1600" b="1" spc="-3" dirty="0">
                <a:solidFill>
                  <a:srgbClr val="538235"/>
                </a:solidFill>
                <a:latin typeface="Helvetica" panose="020B0604020202020204" pitchFamily="34" charset="0"/>
                <a:cs typeface="Helvetica" panose="020B0604020202020204" pitchFamily="34" charset="0"/>
              </a:rPr>
              <a:t>¿Cuáles son las facultades de los supervisores?​</a:t>
            </a:r>
          </a:p>
          <a:p>
            <a:pPr marL="8467" algn="just">
              <a:spcBef>
                <a:spcPts val="67"/>
              </a:spcBef>
            </a:pPr>
            <a:endParaRPr sz="1567" dirty="0">
              <a:latin typeface="Helvetica" panose="020B0604020202020204" pitchFamily="34" charset="0"/>
              <a:cs typeface="Helvetica" panose="020B0604020202020204" pitchFamily="34" charset="0"/>
            </a:endParaRPr>
          </a:p>
          <a:p>
            <a:pPr marL="8467" marR="3387" algn="just"/>
            <a:r>
              <a:rPr lang="es-MX" sz="1600" spc="-3" dirty="0">
                <a:latin typeface="Helvetica" panose="020B0604020202020204" pitchFamily="34" charset="0"/>
                <a:cs typeface="Helvetica" panose="020B0604020202020204" pitchFamily="34" charset="0"/>
              </a:rPr>
              <a:t>Los supervisores están facultados para:​</a:t>
            </a:r>
          </a:p>
          <a:p>
            <a:pPr marL="8467" marR="3387" algn="just"/>
            <a:endParaRPr lang="es-MX" sz="1600" spc="-3" dirty="0">
              <a:latin typeface="Helvetica" panose="020B0604020202020204" pitchFamily="34" charset="0"/>
              <a:cs typeface="Helvetica" panose="020B0604020202020204" pitchFamily="34" charset="0"/>
            </a:endParaRPr>
          </a:p>
          <a:p>
            <a:pPr marL="294217" marR="3387" indent="-285750" algn="just">
              <a:buFont typeface="Wingdings" panose="05000000000000000000" pitchFamily="2" charset="2"/>
              <a:buChar char="ü"/>
            </a:pPr>
            <a:r>
              <a:rPr lang="es-MX" sz="1600" spc="-3" dirty="0">
                <a:latin typeface="Helvetica" panose="020B0604020202020204" pitchFamily="34" charset="0"/>
                <a:cs typeface="Helvetica" panose="020B0604020202020204" pitchFamily="34" charset="0"/>
              </a:rPr>
              <a:t>Exigir el debido cumplimiento de la relación contractual.​</a:t>
            </a:r>
          </a:p>
          <a:p>
            <a:pPr marL="294217" marR="3387" indent="-285750" algn="just">
              <a:buFont typeface="Wingdings" panose="05000000000000000000" pitchFamily="2" charset="2"/>
              <a:buChar char="ü"/>
            </a:pPr>
            <a:r>
              <a:rPr lang="es-MX" sz="1600" spc="-3" dirty="0">
                <a:latin typeface="Helvetica" panose="020B0604020202020204" pitchFamily="34" charset="0"/>
                <a:cs typeface="Helvetica" panose="020B0604020202020204" pitchFamily="34" charset="0"/>
              </a:rPr>
              <a:t>Prevenir corrigiendo los conceptos erróneos impidiendo la desviación  del objeto del contrato.​</a:t>
            </a:r>
          </a:p>
          <a:p>
            <a:pPr marL="294217" marR="3387" indent="-285750" algn="just">
              <a:buFont typeface="Wingdings" panose="05000000000000000000" pitchFamily="2" charset="2"/>
              <a:buChar char="ü"/>
            </a:pPr>
            <a:r>
              <a:rPr lang="es-MX" sz="1600" spc="-3" dirty="0">
                <a:latin typeface="Helvetica" panose="020B0604020202020204" pitchFamily="34" charset="0"/>
                <a:cs typeface="Helvetica" panose="020B0604020202020204" pitchFamily="34" charset="0"/>
              </a:rPr>
              <a:t>Verificar el objeto contractual mediante el control de la ejecución del  contrato.​</a:t>
            </a:r>
          </a:p>
          <a:p>
            <a:pPr marL="294217" marR="3387" indent="-285750" algn="just">
              <a:buFont typeface="Wingdings" panose="05000000000000000000" pitchFamily="2" charset="2"/>
              <a:buChar char="ü"/>
            </a:pPr>
            <a:r>
              <a:rPr lang="es-MX" sz="1600" spc="-3" dirty="0">
                <a:latin typeface="Helvetica" panose="020B0604020202020204" pitchFamily="34" charset="0"/>
                <a:cs typeface="Helvetica" panose="020B0604020202020204" pitchFamily="34" charset="0"/>
              </a:rPr>
              <a:t>Evaluar mediante informes la ejecución del contrato.​</a:t>
            </a:r>
            <a:endParaRPr sz="1600"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24870386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963E9FF8-726C-C90D-F2BB-C32B8EBE4472}"/>
              </a:ext>
            </a:extLst>
          </p:cNvPr>
          <p:cNvSpPr txBox="1"/>
          <p:nvPr/>
        </p:nvSpPr>
        <p:spPr>
          <a:xfrm>
            <a:off x="5445021" y="6639446"/>
            <a:ext cx="1301959" cy="261610"/>
          </a:xfrm>
          <a:prstGeom prst="rect">
            <a:avLst/>
          </a:prstGeom>
          <a:noFill/>
        </p:spPr>
        <p:txBody>
          <a:bodyPr wrap="none" rtlCol="0">
            <a:spAutoFit/>
          </a:bodyPr>
          <a:lstStyle/>
          <a:p>
            <a:pPr algn="ctr"/>
            <a:r>
              <a:rPr lang="es-CO" sz="1100" b="1" dirty="0">
                <a:solidFill>
                  <a:schemeClr val="bg1"/>
                </a:solidFill>
                <a:latin typeface="Helvetica" pitchFamily="2" charset="0"/>
              </a:rPr>
              <a:t>www.ant.gov.co</a:t>
            </a:r>
          </a:p>
        </p:txBody>
      </p:sp>
      <p:sp>
        <p:nvSpPr>
          <p:cNvPr id="7" name="object 7">
            <a:extLst>
              <a:ext uri="{FF2B5EF4-FFF2-40B4-BE49-F238E27FC236}">
                <a16:creationId xmlns:a16="http://schemas.microsoft.com/office/drawing/2014/main" id="{3C923CB6-8D14-8715-B479-E98B18D93058}"/>
              </a:ext>
            </a:extLst>
          </p:cNvPr>
          <p:cNvSpPr txBox="1"/>
          <p:nvPr/>
        </p:nvSpPr>
        <p:spPr>
          <a:xfrm>
            <a:off x="430648" y="3183213"/>
            <a:ext cx="3743537" cy="746785"/>
          </a:xfrm>
          <a:prstGeom prst="rect">
            <a:avLst/>
          </a:prstGeom>
        </p:spPr>
        <p:txBody>
          <a:bodyPr vert="horz" wrap="square" lIns="0" tIns="8043" rIns="0" bIns="0" rtlCol="0">
            <a:spAutoFit/>
          </a:bodyPr>
          <a:lstStyle/>
          <a:p>
            <a:pPr marL="8467" algn="ctr">
              <a:spcBef>
                <a:spcPts val="63"/>
              </a:spcBef>
            </a:pPr>
            <a:r>
              <a:rPr sz="2400" spc="-7" dirty="0">
                <a:solidFill>
                  <a:srgbClr val="6FAC46"/>
                </a:solidFill>
                <a:latin typeface="Helvetica" panose="020B0604020202020204" pitchFamily="34" charset="0"/>
                <a:cs typeface="Helvetica" panose="020B0604020202020204" pitchFamily="34" charset="0"/>
              </a:rPr>
              <a:t>Generalidades</a:t>
            </a:r>
            <a:r>
              <a:rPr sz="2400" spc="-40" dirty="0">
                <a:solidFill>
                  <a:srgbClr val="6FAC46"/>
                </a:solidFill>
                <a:latin typeface="Helvetica" panose="020B0604020202020204" pitchFamily="34" charset="0"/>
                <a:cs typeface="Helvetica" panose="020B0604020202020204" pitchFamily="34" charset="0"/>
              </a:rPr>
              <a:t> </a:t>
            </a:r>
            <a:r>
              <a:rPr sz="2400" spc="-3" dirty="0">
                <a:solidFill>
                  <a:srgbClr val="6FAC46"/>
                </a:solidFill>
                <a:latin typeface="Helvetica" panose="020B0604020202020204" pitchFamily="34" charset="0"/>
                <a:cs typeface="Helvetica" panose="020B0604020202020204" pitchFamily="34" charset="0"/>
              </a:rPr>
              <a:t>de</a:t>
            </a:r>
            <a:r>
              <a:rPr sz="2400" spc="-13" dirty="0">
                <a:solidFill>
                  <a:srgbClr val="6FAC46"/>
                </a:solidFill>
                <a:latin typeface="Helvetica" panose="020B0604020202020204" pitchFamily="34" charset="0"/>
                <a:cs typeface="Helvetica" panose="020B0604020202020204" pitchFamily="34" charset="0"/>
              </a:rPr>
              <a:t> </a:t>
            </a:r>
            <a:r>
              <a:rPr sz="2400" spc="-3" dirty="0">
                <a:solidFill>
                  <a:srgbClr val="6FAC46"/>
                </a:solidFill>
                <a:latin typeface="Helvetica" panose="020B0604020202020204" pitchFamily="34" charset="0"/>
                <a:cs typeface="Helvetica" panose="020B0604020202020204" pitchFamily="34" charset="0"/>
              </a:rPr>
              <a:t>la</a:t>
            </a:r>
            <a:r>
              <a:rPr sz="2400" spc="-17" dirty="0">
                <a:solidFill>
                  <a:srgbClr val="6FAC46"/>
                </a:solidFill>
                <a:latin typeface="Helvetica" panose="020B0604020202020204" pitchFamily="34" charset="0"/>
                <a:cs typeface="Helvetica" panose="020B0604020202020204" pitchFamily="34" charset="0"/>
              </a:rPr>
              <a:t> </a:t>
            </a:r>
            <a:r>
              <a:rPr sz="2400" dirty="0">
                <a:solidFill>
                  <a:srgbClr val="6FAC46"/>
                </a:solidFill>
                <a:latin typeface="Helvetica" panose="020B0604020202020204" pitchFamily="34" charset="0"/>
                <a:cs typeface="Helvetica" panose="020B0604020202020204" pitchFamily="34" charset="0"/>
              </a:rPr>
              <a:t>Supervisión</a:t>
            </a:r>
            <a:endParaRPr sz="2400" dirty="0">
              <a:latin typeface="Helvetica" panose="020B0604020202020204" pitchFamily="34" charset="0"/>
              <a:cs typeface="Helvetica" panose="020B0604020202020204" pitchFamily="34" charset="0"/>
            </a:endParaRPr>
          </a:p>
        </p:txBody>
      </p:sp>
      <p:grpSp>
        <p:nvGrpSpPr>
          <p:cNvPr id="8" name="object 2">
            <a:extLst>
              <a:ext uri="{FF2B5EF4-FFF2-40B4-BE49-F238E27FC236}">
                <a16:creationId xmlns:a16="http://schemas.microsoft.com/office/drawing/2014/main" id="{1B674DAA-11DA-77B6-1744-979F4BEB38C4}"/>
              </a:ext>
            </a:extLst>
          </p:cNvPr>
          <p:cNvGrpSpPr/>
          <p:nvPr/>
        </p:nvGrpSpPr>
        <p:grpSpPr>
          <a:xfrm>
            <a:off x="4639056" y="0"/>
            <a:ext cx="7553113" cy="6858000"/>
            <a:chOff x="6958583" y="0"/>
            <a:chExt cx="11329670" cy="10287000"/>
          </a:xfrm>
        </p:grpSpPr>
        <p:sp>
          <p:nvSpPr>
            <p:cNvPr id="9" name="object 3">
              <a:extLst>
                <a:ext uri="{FF2B5EF4-FFF2-40B4-BE49-F238E27FC236}">
                  <a16:creationId xmlns:a16="http://schemas.microsoft.com/office/drawing/2014/main" id="{9C2B3F9B-2FC3-A54E-4E87-4AAA2C5F55D0}"/>
                </a:ext>
              </a:extLst>
            </p:cNvPr>
            <p:cNvSpPr/>
            <p:nvPr/>
          </p:nvSpPr>
          <p:spPr>
            <a:xfrm>
              <a:off x="6958583" y="0"/>
              <a:ext cx="11329670" cy="10287000"/>
            </a:xfrm>
            <a:custGeom>
              <a:avLst/>
              <a:gdLst/>
              <a:ahLst/>
              <a:cxnLst/>
              <a:rect l="l" t="t" r="r" b="b"/>
              <a:pathLst>
                <a:path w="11329669" h="10287000">
                  <a:moveTo>
                    <a:pt x="11329416" y="0"/>
                  </a:moveTo>
                  <a:lnTo>
                    <a:pt x="0" y="0"/>
                  </a:lnTo>
                  <a:lnTo>
                    <a:pt x="0" y="10287000"/>
                  </a:lnTo>
                  <a:lnTo>
                    <a:pt x="11329416" y="10287000"/>
                  </a:lnTo>
                  <a:lnTo>
                    <a:pt x="11329416" y="0"/>
                  </a:lnTo>
                  <a:close/>
                </a:path>
              </a:pathLst>
            </a:custGeom>
            <a:solidFill>
              <a:srgbClr val="C7C9C9"/>
            </a:solidFill>
          </p:spPr>
          <p:txBody>
            <a:bodyPr wrap="square" lIns="0" tIns="0" rIns="0" bIns="0" rtlCol="0"/>
            <a:lstStyle/>
            <a:p>
              <a:endParaRPr sz="1200"/>
            </a:p>
          </p:txBody>
        </p:sp>
        <p:pic>
          <p:nvPicPr>
            <p:cNvPr id="10" name="object 4">
              <a:extLst>
                <a:ext uri="{FF2B5EF4-FFF2-40B4-BE49-F238E27FC236}">
                  <a16:creationId xmlns:a16="http://schemas.microsoft.com/office/drawing/2014/main" id="{0C85AAC6-9C38-7D44-AAAE-F76B58FFA4D5}"/>
                </a:ext>
              </a:extLst>
            </p:cNvPr>
            <p:cNvPicPr/>
            <p:nvPr/>
          </p:nvPicPr>
          <p:blipFill>
            <a:blip r:embed="rId2" cstate="print"/>
            <a:stretch>
              <a:fillRect/>
            </a:stretch>
          </p:blipFill>
          <p:spPr>
            <a:xfrm>
              <a:off x="7621523" y="790955"/>
              <a:ext cx="9998964" cy="8734044"/>
            </a:xfrm>
            <a:prstGeom prst="rect">
              <a:avLst/>
            </a:prstGeom>
          </p:spPr>
        </p:pic>
        <p:sp>
          <p:nvSpPr>
            <p:cNvPr id="11" name="object 5">
              <a:extLst>
                <a:ext uri="{FF2B5EF4-FFF2-40B4-BE49-F238E27FC236}">
                  <a16:creationId xmlns:a16="http://schemas.microsoft.com/office/drawing/2014/main" id="{BCCAA4B4-24D7-238F-514B-14686B0FDB27}"/>
                </a:ext>
              </a:extLst>
            </p:cNvPr>
            <p:cNvSpPr/>
            <p:nvPr/>
          </p:nvSpPr>
          <p:spPr>
            <a:xfrm>
              <a:off x="7685531" y="836675"/>
              <a:ext cx="9875520" cy="8609330"/>
            </a:xfrm>
            <a:custGeom>
              <a:avLst/>
              <a:gdLst/>
              <a:ahLst/>
              <a:cxnLst/>
              <a:rect l="l" t="t" r="r" b="b"/>
              <a:pathLst>
                <a:path w="9875519" h="8609330">
                  <a:moveTo>
                    <a:pt x="9875520" y="0"/>
                  </a:moveTo>
                  <a:lnTo>
                    <a:pt x="0" y="0"/>
                  </a:lnTo>
                  <a:lnTo>
                    <a:pt x="0" y="8609076"/>
                  </a:lnTo>
                  <a:lnTo>
                    <a:pt x="9875520" y="8609076"/>
                  </a:lnTo>
                  <a:lnTo>
                    <a:pt x="9875520" y="0"/>
                  </a:lnTo>
                  <a:close/>
                </a:path>
              </a:pathLst>
            </a:custGeom>
            <a:solidFill>
              <a:srgbClr val="FFFFFF"/>
            </a:solidFill>
          </p:spPr>
          <p:txBody>
            <a:bodyPr wrap="square" lIns="0" tIns="0" rIns="0" bIns="0" rtlCol="0"/>
            <a:lstStyle/>
            <a:p>
              <a:endParaRPr sz="1200"/>
            </a:p>
          </p:txBody>
        </p:sp>
        <p:sp>
          <p:nvSpPr>
            <p:cNvPr id="12" name="object 6">
              <a:extLst>
                <a:ext uri="{FF2B5EF4-FFF2-40B4-BE49-F238E27FC236}">
                  <a16:creationId xmlns:a16="http://schemas.microsoft.com/office/drawing/2014/main" id="{3FC6E850-66EE-3095-2459-C3B02785F3A6}"/>
                </a:ext>
              </a:extLst>
            </p:cNvPr>
            <p:cNvSpPr/>
            <p:nvPr/>
          </p:nvSpPr>
          <p:spPr>
            <a:xfrm>
              <a:off x="7685531" y="836675"/>
              <a:ext cx="9875520" cy="8609330"/>
            </a:xfrm>
            <a:custGeom>
              <a:avLst/>
              <a:gdLst/>
              <a:ahLst/>
              <a:cxnLst/>
              <a:rect l="l" t="t" r="r" b="b"/>
              <a:pathLst>
                <a:path w="9875519" h="8609330">
                  <a:moveTo>
                    <a:pt x="0" y="8609076"/>
                  </a:moveTo>
                  <a:lnTo>
                    <a:pt x="9875520" y="8609076"/>
                  </a:lnTo>
                  <a:lnTo>
                    <a:pt x="9875520" y="0"/>
                  </a:lnTo>
                  <a:lnTo>
                    <a:pt x="0" y="0"/>
                  </a:lnTo>
                  <a:lnTo>
                    <a:pt x="0" y="8609076"/>
                  </a:lnTo>
                  <a:close/>
                </a:path>
              </a:pathLst>
            </a:custGeom>
            <a:ln w="9525">
              <a:solidFill>
                <a:srgbClr val="C7C9C9"/>
              </a:solidFill>
            </a:ln>
          </p:spPr>
          <p:txBody>
            <a:bodyPr wrap="square" lIns="0" tIns="0" rIns="0" bIns="0" rtlCol="0"/>
            <a:lstStyle/>
            <a:p>
              <a:endParaRPr sz="1200"/>
            </a:p>
          </p:txBody>
        </p:sp>
      </p:grpSp>
      <p:sp>
        <p:nvSpPr>
          <p:cNvPr id="18" name="object 8">
            <a:extLst>
              <a:ext uri="{FF2B5EF4-FFF2-40B4-BE49-F238E27FC236}">
                <a16:creationId xmlns:a16="http://schemas.microsoft.com/office/drawing/2014/main" id="{97BC484A-4E77-6C87-455A-43F548AC6C74}"/>
              </a:ext>
            </a:extLst>
          </p:cNvPr>
          <p:cNvSpPr txBox="1"/>
          <p:nvPr/>
        </p:nvSpPr>
        <p:spPr>
          <a:xfrm>
            <a:off x="5361515" y="1416336"/>
            <a:ext cx="5399249" cy="285549"/>
          </a:xfrm>
          <a:prstGeom prst="rect">
            <a:avLst/>
          </a:prstGeom>
        </p:spPr>
        <p:txBody>
          <a:bodyPr vert="horz" wrap="square" lIns="0" tIns="8467" rIns="0" bIns="0" rtlCol="0">
            <a:spAutoFit/>
          </a:bodyPr>
          <a:lstStyle/>
          <a:p>
            <a:pPr marL="8467">
              <a:spcBef>
                <a:spcPts val="67"/>
              </a:spcBef>
            </a:pPr>
            <a:r>
              <a:rPr lang="es-MX" sz="1800" b="1" i="0" u="none" strike="noStrike" dirty="0">
                <a:solidFill>
                  <a:srgbClr val="538235"/>
                </a:solidFill>
                <a:effectLst/>
                <a:latin typeface="Calibri" panose="020F0502020204030204" pitchFamily="34" charset="0"/>
              </a:rPr>
              <a:t>¿Dónde se encuentran las obligaciones del supervisor?​</a:t>
            </a:r>
            <a:endParaRPr sz="1600" dirty="0">
              <a:latin typeface="Helvetica" panose="020B0604020202020204" pitchFamily="34" charset="0"/>
              <a:cs typeface="Helvetica" panose="020B0604020202020204" pitchFamily="34" charset="0"/>
            </a:endParaRPr>
          </a:p>
        </p:txBody>
      </p:sp>
      <p:sp>
        <p:nvSpPr>
          <p:cNvPr id="19" name="object 9">
            <a:extLst>
              <a:ext uri="{FF2B5EF4-FFF2-40B4-BE49-F238E27FC236}">
                <a16:creationId xmlns:a16="http://schemas.microsoft.com/office/drawing/2014/main" id="{3B2CDBB1-C003-213E-377F-D5C54B423A16}"/>
              </a:ext>
            </a:extLst>
          </p:cNvPr>
          <p:cNvSpPr txBox="1"/>
          <p:nvPr/>
        </p:nvSpPr>
        <p:spPr>
          <a:xfrm>
            <a:off x="5361517" y="1892893"/>
            <a:ext cx="6110393" cy="1252480"/>
          </a:xfrm>
          <a:prstGeom prst="rect">
            <a:avLst/>
          </a:prstGeom>
        </p:spPr>
        <p:txBody>
          <a:bodyPr vert="horz" wrap="square" lIns="0" tIns="8467" rIns="0" bIns="0" rtlCol="0">
            <a:spAutoFit/>
          </a:bodyPr>
          <a:lstStyle/>
          <a:p>
            <a:pPr marL="8467" marR="3387" algn="just">
              <a:spcBef>
                <a:spcPts val="67"/>
              </a:spcBef>
            </a:pPr>
            <a:r>
              <a:rPr lang="es-MX" sz="1600" spc="-3" dirty="0">
                <a:latin typeface="Helvetica" panose="020B0604020202020204" pitchFamily="34" charset="0"/>
                <a:cs typeface="Helvetica" panose="020B0604020202020204" pitchFamily="34" charset="0"/>
              </a:rPr>
              <a:t>Las obligaciones generales, administrativas, técnicas, financieras, así  como las prohibiciones se encuentran en el “MANUAL DE SUPERVISIÓN E  INTERVENTORÍA DE CONTRATOS Y CONVENIOS” de la ANT, identificado​ con código ADQBS-M-002 de fecha 22 de diciembre de 2022.</a:t>
            </a:r>
            <a:endParaRPr lang="es-MX" sz="1600" dirty="0">
              <a:latin typeface="Helvetica" panose="020B0604020202020204" pitchFamily="34" charset="0"/>
              <a:cs typeface="Helvetica" panose="020B0604020202020204" pitchFamily="34" charset="0"/>
            </a:endParaRPr>
          </a:p>
        </p:txBody>
      </p:sp>
      <p:sp>
        <p:nvSpPr>
          <p:cNvPr id="20" name="object 10">
            <a:extLst>
              <a:ext uri="{FF2B5EF4-FFF2-40B4-BE49-F238E27FC236}">
                <a16:creationId xmlns:a16="http://schemas.microsoft.com/office/drawing/2014/main" id="{BCAB6F5B-82C3-412E-4418-E3709B370865}"/>
              </a:ext>
            </a:extLst>
          </p:cNvPr>
          <p:cNvSpPr txBox="1"/>
          <p:nvPr/>
        </p:nvSpPr>
        <p:spPr>
          <a:xfrm>
            <a:off x="5361517" y="3644900"/>
            <a:ext cx="6110393" cy="2232300"/>
          </a:xfrm>
          <a:prstGeom prst="rect">
            <a:avLst/>
          </a:prstGeom>
        </p:spPr>
        <p:txBody>
          <a:bodyPr vert="horz" wrap="square" lIns="0" tIns="8467" rIns="0" bIns="0" rtlCol="0">
            <a:spAutoFit/>
          </a:bodyPr>
          <a:lstStyle/>
          <a:p>
            <a:pPr marL="8467" algn="just">
              <a:spcBef>
                <a:spcPts val="67"/>
              </a:spcBef>
            </a:pPr>
            <a:r>
              <a:rPr lang="es-MX" sz="1600" b="1" spc="-3" dirty="0">
                <a:solidFill>
                  <a:srgbClr val="538235"/>
                </a:solidFill>
                <a:latin typeface="Helvetica" panose="020B0604020202020204" pitchFamily="34" charset="0"/>
                <a:cs typeface="Helvetica" panose="020B0604020202020204" pitchFamily="34" charset="0"/>
              </a:rPr>
              <a:t>¿Qué es un informe de supervisión?​</a:t>
            </a:r>
          </a:p>
          <a:p>
            <a:pPr marL="8467" algn="just">
              <a:spcBef>
                <a:spcPts val="67"/>
              </a:spcBef>
            </a:pPr>
            <a:endParaRPr sz="1567" dirty="0">
              <a:latin typeface="Helvetica" panose="020B0604020202020204" pitchFamily="34" charset="0"/>
              <a:cs typeface="Helvetica" panose="020B0604020202020204" pitchFamily="34" charset="0"/>
            </a:endParaRPr>
          </a:p>
          <a:p>
            <a:pPr marL="8467" marR="3387" algn="just"/>
            <a:r>
              <a:rPr lang="es-MX" sz="1600" spc="-3" dirty="0">
                <a:latin typeface="Helvetica" panose="020B0604020202020204" pitchFamily="34" charset="0"/>
                <a:cs typeface="Helvetica" panose="020B0604020202020204" pitchFamily="34" charset="0"/>
              </a:rPr>
              <a:t>Los informes de supervisión son los documentos donde constan las  acciones de vigilancia y control que ejerce el supervisor del contrato,  estos pueden ser parciales o finales y deben reflejar la identificación del  contrato, el cumplimiento de las obligaciones pactadas, observaciones  y/o insuficiencias en la ejecución, balance financiero del contrato, y en  general todos los aspectos fundamentales que involucra la supervisión.​</a:t>
            </a:r>
            <a:endParaRPr lang="es-MX" sz="1600"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14736831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963E9FF8-726C-C90D-F2BB-C32B8EBE4472}"/>
              </a:ext>
            </a:extLst>
          </p:cNvPr>
          <p:cNvSpPr txBox="1"/>
          <p:nvPr/>
        </p:nvSpPr>
        <p:spPr>
          <a:xfrm>
            <a:off x="5445021" y="6639446"/>
            <a:ext cx="1301959" cy="261610"/>
          </a:xfrm>
          <a:prstGeom prst="rect">
            <a:avLst/>
          </a:prstGeom>
          <a:noFill/>
        </p:spPr>
        <p:txBody>
          <a:bodyPr wrap="none" rtlCol="0">
            <a:spAutoFit/>
          </a:bodyPr>
          <a:lstStyle/>
          <a:p>
            <a:pPr algn="ctr"/>
            <a:r>
              <a:rPr lang="es-CO" sz="1100" b="1" dirty="0">
                <a:solidFill>
                  <a:schemeClr val="bg1"/>
                </a:solidFill>
                <a:latin typeface="Helvetica" pitchFamily="2" charset="0"/>
              </a:rPr>
              <a:t>www.ant.gov.co</a:t>
            </a:r>
          </a:p>
        </p:txBody>
      </p:sp>
      <p:sp>
        <p:nvSpPr>
          <p:cNvPr id="7" name="object 7">
            <a:extLst>
              <a:ext uri="{FF2B5EF4-FFF2-40B4-BE49-F238E27FC236}">
                <a16:creationId xmlns:a16="http://schemas.microsoft.com/office/drawing/2014/main" id="{3C923CB6-8D14-8715-B479-E98B18D93058}"/>
              </a:ext>
            </a:extLst>
          </p:cNvPr>
          <p:cNvSpPr txBox="1"/>
          <p:nvPr/>
        </p:nvSpPr>
        <p:spPr>
          <a:xfrm>
            <a:off x="430648" y="3183213"/>
            <a:ext cx="3743537" cy="746785"/>
          </a:xfrm>
          <a:prstGeom prst="rect">
            <a:avLst/>
          </a:prstGeom>
        </p:spPr>
        <p:txBody>
          <a:bodyPr vert="horz" wrap="square" lIns="0" tIns="8043" rIns="0" bIns="0" rtlCol="0">
            <a:spAutoFit/>
          </a:bodyPr>
          <a:lstStyle/>
          <a:p>
            <a:pPr marL="8467" algn="ctr">
              <a:spcBef>
                <a:spcPts val="63"/>
              </a:spcBef>
            </a:pPr>
            <a:r>
              <a:rPr lang="es-MX" sz="2400" spc="-7" dirty="0">
                <a:solidFill>
                  <a:srgbClr val="6FAC46"/>
                </a:solidFill>
                <a:latin typeface="Helvetica" panose="020B0604020202020204" pitchFamily="34" charset="0"/>
                <a:cs typeface="Helvetica" panose="020B0604020202020204" pitchFamily="34" charset="0"/>
              </a:rPr>
              <a:t>Recomendaciones para el ejercicio de la supervisión​</a:t>
            </a:r>
            <a:endParaRPr sz="2400" dirty="0">
              <a:latin typeface="Helvetica" panose="020B0604020202020204" pitchFamily="34" charset="0"/>
              <a:cs typeface="Helvetica" panose="020B0604020202020204" pitchFamily="34" charset="0"/>
            </a:endParaRPr>
          </a:p>
        </p:txBody>
      </p:sp>
      <p:grpSp>
        <p:nvGrpSpPr>
          <p:cNvPr id="8" name="object 2">
            <a:extLst>
              <a:ext uri="{FF2B5EF4-FFF2-40B4-BE49-F238E27FC236}">
                <a16:creationId xmlns:a16="http://schemas.microsoft.com/office/drawing/2014/main" id="{1B674DAA-11DA-77B6-1744-979F4BEB38C4}"/>
              </a:ext>
            </a:extLst>
          </p:cNvPr>
          <p:cNvGrpSpPr/>
          <p:nvPr/>
        </p:nvGrpSpPr>
        <p:grpSpPr>
          <a:xfrm>
            <a:off x="4639056" y="0"/>
            <a:ext cx="7553113" cy="6858000"/>
            <a:chOff x="6958583" y="0"/>
            <a:chExt cx="11329670" cy="10287000"/>
          </a:xfrm>
        </p:grpSpPr>
        <p:sp>
          <p:nvSpPr>
            <p:cNvPr id="9" name="object 3">
              <a:extLst>
                <a:ext uri="{FF2B5EF4-FFF2-40B4-BE49-F238E27FC236}">
                  <a16:creationId xmlns:a16="http://schemas.microsoft.com/office/drawing/2014/main" id="{9C2B3F9B-2FC3-A54E-4E87-4AAA2C5F55D0}"/>
                </a:ext>
              </a:extLst>
            </p:cNvPr>
            <p:cNvSpPr/>
            <p:nvPr/>
          </p:nvSpPr>
          <p:spPr>
            <a:xfrm>
              <a:off x="6958583" y="0"/>
              <a:ext cx="11329670" cy="10287000"/>
            </a:xfrm>
            <a:custGeom>
              <a:avLst/>
              <a:gdLst/>
              <a:ahLst/>
              <a:cxnLst/>
              <a:rect l="l" t="t" r="r" b="b"/>
              <a:pathLst>
                <a:path w="11329669" h="10287000">
                  <a:moveTo>
                    <a:pt x="11329416" y="0"/>
                  </a:moveTo>
                  <a:lnTo>
                    <a:pt x="0" y="0"/>
                  </a:lnTo>
                  <a:lnTo>
                    <a:pt x="0" y="10287000"/>
                  </a:lnTo>
                  <a:lnTo>
                    <a:pt x="11329416" y="10287000"/>
                  </a:lnTo>
                  <a:lnTo>
                    <a:pt x="11329416" y="0"/>
                  </a:lnTo>
                  <a:close/>
                </a:path>
              </a:pathLst>
            </a:custGeom>
            <a:solidFill>
              <a:srgbClr val="C7C9C9"/>
            </a:solidFill>
          </p:spPr>
          <p:txBody>
            <a:bodyPr wrap="square" lIns="0" tIns="0" rIns="0" bIns="0" rtlCol="0"/>
            <a:lstStyle/>
            <a:p>
              <a:endParaRPr sz="1200"/>
            </a:p>
          </p:txBody>
        </p:sp>
        <p:pic>
          <p:nvPicPr>
            <p:cNvPr id="10" name="object 4">
              <a:extLst>
                <a:ext uri="{FF2B5EF4-FFF2-40B4-BE49-F238E27FC236}">
                  <a16:creationId xmlns:a16="http://schemas.microsoft.com/office/drawing/2014/main" id="{0C85AAC6-9C38-7D44-AAAE-F76B58FFA4D5}"/>
                </a:ext>
              </a:extLst>
            </p:cNvPr>
            <p:cNvPicPr/>
            <p:nvPr/>
          </p:nvPicPr>
          <p:blipFill>
            <a:blip r:embed="rId2" cstate="print"/>
            <a:stretch>
              <a:fillRect/>
            </a:stretch>
          </p:blipFill>
          <p:spPr>
            <a:xfrm>
              <a:off x="7621523" y="790955"/>
              <a:ext cx="9998964" cy="8734044"/>
            </a:xfrm>
            <a:prstGeom prst="rect">
              <a:avLst/>
            </a:prstGeom>
          </p:spPr>
        </p:pic>
        <p:sp>
          <p:nvSpPr>
            <p:cNvPr id="11" name="object 5">
              <a:extLst>
                <a:ext uri="{FF2B5EF4-FFF2-40B4-BE49-F238E27FC236}">
                  <a16:creationId xmlns:a16="http://schemas.microsoft.com/office/drawing/2014/main" id="{BCCAA4B4-24D7-238F-514B-14686B0FDB27}"/>
                </a:ext>
              </a:extLst>
            </p:cNvPr>
            <p:cNvSpPr/>
            <p:nvPr/>
          </p:nvSpPr>
          <p:spPr>
            <a:xfrm>
              <a:off x="7685531" y="836675"/>
              <a:ext cx="9875520" cy="8609330"/>
            </a:xfrm>
            <a:custGeom>
              <a:avLst/>
              <a:gdLst/>
              <a:ahLst/>
              <a:cxnLst/>
              <a:rect l="l" t="t" r="r" b="b"/>
              <a:pathLst>
                <a:path w="9875519" h="8609330">
                  <a:moveTo>
                    <a:pt x="9875520" y="0"/>
                  </a:moveTo>
                  <a:lnTo>
                    <a:pt x="0" y="0"/>
                  </a:lnTo>
                  <a:lnTo>
                    <a:pt x="0" y="8609076"/>
                  </a:lnTo>
                  <a:lnTo>
                    <a:pt x="9875520" y="8609076"/>
                  </a:lnTo>
                  <a:lnTo>
                    <a:pt x="9875520" y="0"/>
                  </a:lnTo>
                  <a:close/>
                </a:path>
              </a:pathLst>
            </a:custGeom>
            <a:solidFill>
              <a:srgbClr val="FFFFFF"/>
            </a:solidFill>
          </p:spPr>
          <p:txBody>
            <a:bodyPr wrap="square" lIns="0" tIns="0" rIns="0" bIns="0" rtlCol="0"/>
            <a:lstStyle/>
            <a:p>
              <a:endParaRPr sz="1200"/>
            </a:p>
          </p:txBody>
        </p:sp>
        <p:sp>
          <p:nvSpPr>
            <p:cNvPr id="12" name="object 6">
              <a:extLst>
                <a:ext uri="{FF2B5EF4-FFF2-40B4-BE49-F238E27FC236}">
                  <a16:creationId xmlns:a16="http://schemas.microsoft.com/office/drawing/2014/main" id="{3FC6E850-66EE-3095-2459-C3B02785F3A6}"/>
                </a:ext>
              </a:extLst>
            </p:cNvPr>
            <p:cNvSpPr/>
            <p:nvPr/>
          </p:nvSpPr>
          <p:spPr>
            <a:xfrm>
              <a:off x="7685531" y="836675"/>
              <a:ext cx="9875520" cy="8609330"/>
            </a:xfrm>
            <a:custGeom>
              <a:avLst/>
              <a:gdLst/>
              <a:ahLst/>
              <a:cxnLst/>
              <a:rect l="l" t="t" r="r" b="b"/>
              <a:pathLst>
                <a:path w="9875519" h="8609330">
                  <a:moveTo>
                    <a:pt x="0" y="8609076"/>
                  </a:moveTo>
                  <a:lnTo>
                    <a:pt x="9875520" y="8609076"/>
                  </a:lnTo>
                  <a:lnTo>
                    <a:pt x="9875520" y="0"/>
                  </a:lnTo>
                  <a:lnTo>
                    <a:pt x="0" y="0"/>
                  </a:lnTo>
                  <a:lnTo>
                    <a:pt x="0" y="8609076"/>
                  </a:lnTo>
                  <a:close/>
                </a:path>
              </a:pathLst>
            </a:custGeom>
            <a:ln w="9525">
              <a:solidFill>
                <a:srgbClr val="C7C9C9"/>
              </a:solidFill>
            </a:ln>
          </p:spPr>
          <p:txBody>
            <a:bodyPr wrap="square" lIns="0" tIns="0" rIns="0" bIns="0" rtlCol="0"/>
            <a:lstStyle/>
            <a:p>
              <a:endParaRPr sz="1200"/>
            </a:p>
          </p:txBody>
        </p:sp>
      </p:grpSp>
      <p:sp>
        <p:nvSpPr>
          <p:cNvPr id="19" name="object 9">
            <a:extLst>
              <a:ext uri="{FF2B5EF4-FFF2-40B4-BE49-F238E27FC236}">
                <a16:creationId xmlns:a16="http://schemas.microsoft.com/office/drawing/2014/main" id="{3B2CDBB1-C003-213E-377F-D5C54B423A16}"/>
              </a:ext>
            </a:extLst>
          </p:cNvPr>
          <p:cNvSpPr txBox="1"/>
          <p:nvPr/>
        </p:nvSpPr>
        <p:spPr>
          <a:xfrm>
            <a:off x="5361517" y="1892893"/>
            <a:ext cx="6110393" cy="3286370"/>
          </a:xfrm>
          <a:prstGeom prst="rect">
            <a:avLst/>
          </a:prstGeom>
        </p:spPr>
        <p:txBody>
          <a:bodyPr vert="horz" wrap="square" lIns="0" tIns="8467" rIns="0" bIns="0" rtlCol="0">
            <a:spAutoFit/>
          </a:bodyPr>
          <a:lstStyle/>
          <a:p>
            <a:pPr marL="294217" marR="3387" indent="-285750" algn="just">
              <a:spcBef>
                <a:spcPts val="67"/>
              </a:spcBef>
              <a:buFont typeface="Wingdings" panose="05000000000000000000" pitchFamily="2" charset="2"/>
              <a:buChar char="ü"/>
            </a:pPr>
            <a:r>
              <a:rPr lang="es-MX" sz="1600" spc="-3" dirty="0">
                <a:latin typeface="Helvetica" panose="020B0604020202020204" pitchFamily="34" charset="0"/>
                <a:cs typeface="Helvetica" panose="020B0604020202020204" pitchFamily="34" charset="0"/>
              </a:rPr>
              <a:t>Velar por el cumplimiento idóneo y oportuno del objeto y las obligaciones pactadas.​</a:t>
            </a:r>
          </a:p>
          <a:p>
            <a:pPr marL="294217" marR="3387" indent="-285750" algn="just">
              <a:spcBef>
                <a:spcPts val="67"/>
              </a:spcBef>
              <a:buFont typeface="Wingdings" panose="05000000000000000000" pitchFamily="2" charset="2"/>
              <a:buChar char="ü"/>
            </a:pPr>
            <a:endParaRPr lang="es-MX" sz="1600" spc="-3" dirty="0">
              <a:latin typeface="Helvetica" panose="020B0604020202020204" pitchFamily="34" charset="0"/>
              <a:cs typeface="Helvetica" panose="020B0604020202020204" pitchFamily="34" charset="0"/>
            </a:endParaRPr>
          </a:p>
          <a:p>
            <a:pPr marL="294217" marR="3387" indent="-285750" algn="just">
              <a:spcBef>
                <a:spcPts val="67"/>
              </a:spcBef>
              <a:buFont typeface="Wingdings" panose="05000000000000000000" pitchFamily="2" charset="2"/>
              <a:buChar char="ü"/>
            </a:pPr>
            <a:r>
              <a:rPr lang="es-MX" sz="1600" spc="-3" dirty="0">
                <a:latin typeface="Helvetica" panose="020B0604020202020204" pitchFamily="34" charset="0"/>
                <a:cs typeface="Helvetica" panose="020B0604020202020204" pitchFamily="34" charset="0"/>
              </a:rPr>
              <a:t>Controlar el cumplimiento de las obligaciones de pagos con los sistemas de salud, riesgos laborales, pensiones y obligaciones parafiscales, según corresponda.​</a:t>
            </a:r>
          </a:p>
          <a:p>
            <a:pPr marL="294217" marR="3387" indent="-285750" algn="just">
              <a:spcBef>
                <a:spcPts val="67"/>
              </a:spcBef>
              <a:buFont typeface="Wingdings" panose="05000000000000000000" pitchFamily="2" charset="2"/>
              <a:buChar char="ü"/>
            </a:pPr>
            <a:endParaRPr lang="es-MX" sz="1600" spc="-3" dirty="0">
              <a:latin typeface="Helvetica" panose="020B0604020202020204" pitchFamily="34" charset="0"/>
              <a:cs typeface="Helvetica" panose="020B0604020202020204" pitchFamily="34" charset="0"/>
            </a:endParaRPr>
          </a:p>
          <a:p>
            <a:pPr marL="294217" marR="3387" indent="-285750" algn="just">
              <a:spcBef>
                <a:spcPts val="67"/>
              </a:spcBef>
              <a:buFont typeface="Wingdings" panose="05000000000000000000" pitchFamily="2" charset="2"/>
              <a:buChar char="ü"/>
            </a:pPr>
            <a:r>
              <a:rPr lang="es-MX" sz="1600" spc="-3" dirty="0">
                <a:latin typeface="Helvetica" panose="020B0604020202020204" pitchFamily="34" charset="0"/>
                <a:cs typeface="Helvetica" panose="020B0604020202020204" pitchFamily="34" charset="0"/>
              </a:rPr>
              <a:t>Verificar de manera permanente la vigencia de las garantías.​</a:t>
            </a:r>
          </a:p>
          <a:p>
            <a:pPr marL="294217" marR="3387" indent="-285750" algn="just">
              <a:spcBef>
                <a:spcPts val="67"/>
              </a:spcBef>
              <a:buFont typeface="Wingdings" panose="05000000000000000000" pitchFamily="2" charset="2"/>
              <a:buChar char="ü"/>
            </a:pPr>
            <a:endParaRPr lang="es-MX" sz="1600" spc="-3" dirty="0">
              <a:latin typeface="Helvetica" panose="020B0604020202020204" pitchFamily="34" charset="0"/>
              <a:cs typeface="Helvetica" panose="020B0604020202020204" pitchFamily="34" charset="0"/>
            </a:endParaRPr>
          </a:p>
          <a:p>
            <a:pPr marL="294217" marR="3387" indent="-285750" algn="just">
              <a:spcBef>
                <a:spcPts val="67"/>
              </a:spcBef>
              <a:buFont typeface="Wingdings" panose="05000000000000000000" pitchFamily="2" charset="2"/>
              <a:buChar char="ü"/>
            </a:pPr>
            <a:r>
              <a:rPr lang="es-MX" sz="1600" spc="-3" dirty="0">
                <a:latin typeface="Helvetica" panose="020B0604020202020204" pitchFamily="34" charset="0"/>
                <a:cs typeface="Helvetica" panose="020B0604020202020204" pitchFamily="34" charset="0"/>
              </a:rPr>
              <a:t>Realizar la publicación en el Sistema Electrónico para la Contratación Pública – portal SECOP II, respecto de todos y cada uno de los informes de supervisión y demás soportes que den cuenta de la ejecución contractual. </a:t>
            </a:r>
            <a:endParaRPr lang="es-MX" sz="1600"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29948081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7">
            <a:extLst>
              <a:ext uri="{FF2B5EF4-FFF2-40B4-BE49-F238E27FC236}">
                <a16:creationId xmlns:a16="http://schemas.microsoft.com/office/drawing/2014/main" id="{87E2B17E-7CA4-B49E-943B-8AFB38A8E7E7}"/>
              </a:ext>
            </a:extLst>
          </p:cNvPr>
          <p:cNvSpPr txBox="1"/>
          <p:nvPr/>
        </p:nvSpPr>
        <p:spPr>
          <a:xfrm>
            <a:off x="2362175" y="473152"/>
            <a:ext cx="7467648" cy="377453"/>
          </a:xfrm>
          <a:prstGeom prst="rect">
            <a:avLst/>
          </a:prstGeom>
        </p:spPr>
        <p:txBody>
          <a:bodyPr vert="horz" wrap="square" lIns="0" tIns="8043" rIns="0" bIns="0" rtlCol="0">
            <a:spAutoFit/>
          </a:bodyPr>
          <a:lstStyle/>
          <a:p>
            <a:pPr marL="8467" algn="ctr">
              <a:spcBef>
                <a:spcPts val="63"/>
              </a:spcBef>
            </a:pPr>
            <a:r>
              <a:rPr lang="es-MX" sz="2400" spc="-7" dirty="0">
                <a:solidFill>
                  <a:srgbClr val="6FAC46"/>
                </a:solidFill>
                <a:latin typeface="Helvetica" panose="020B0604020202020204" pitchFamily="34" charset="0"/>
                <a:cs typeface="Helvetica" panose="020B0604020202020204" pitchFamily="34" charset="0"/>
              </a:rPr>
              <a:t>Responsabilidades del supervisor​</a:t>
            </a:r>
            <a:endParaRPr sz="2400" dirty="0">
              <a:latin typeface="Helvetica" panose="020B0604020202020204" pitchFamily="34" charset="0"/>
              <a:cs typeface="Helvetica" panose="020B0604020202020204" pitchFamily="34" charset="0"/>
            </a:endParaRPr>
          </a:p>
        </p:txBody>
      </p:sp>
      <p:sp>
        <p:nvSpPr>
          <p:cNvPr id="20" name="object 7">
            <a:extLst>
              <a:ext uri="{FF2B5EF4-FFF2-40B4-BE49-F238E27FC236}">
                <a16:creationId xmlns:a16="http://schemas.microsoft.com/office/drawing/2014/main" id="{6DFF675F-5ECE-99CC-2103-59601A1DCFDF}"/>
              </a:ext>
            </a:extLst>
          </p:cNvPr>
          <p:cNvSpPr txBox="1"/>
          <p:nvPr/>
        </p:nvSpPr>
        <p:spPr>
          <a:xfrm>
            <a:off x="2478874" y="2560275"/>
            <a:ext cx="2746535" cy="1564787"/>
          </a:xfrm>
          <a:prstGeom prst="rect">
            <a:avLst/>
          </a:prstGeom>
        </p:spPr>
        <p:txBody>
          <a:bodyPr vert="horz" wrap="square" lIns="0" tIns="35560" rIns="0" bIns="0" rtlCol="0">
            <a:spAutoFit/>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2700" marR="5080" algn="just">
              <a:lnSpc>
                <a:spcPct val="91500"/>
              </a:lnSpc>
              <a:spcBef>
                <a:spcPts val="280"/>
              </a:spcBef>
            </a:pPr>
            <a:r>
              <a:rPr sz="1800" b="1" spc="-10" dirty="0">
                <a:solidFill>
                  <a:srgbClr val="FFFFFF"/>
                </a:solidFill>
                <a:latin typeface="Calibri"/>
                <a:cs typeface="Calibri"/>
              </a:rPr>
              <a:t>RESPONSABILIDAD </a:t>
            </a:r>
            <a:r>
              <a:rPr sz="1800" b="1" spc="-5" dirty="0">
                <a:solidFill>
                  <a:srgbClr val="FFFFFF"/>
                </a:solidFill>
                <a:latin typeface="Calibri"/>
                <a:cs typeface="Calibri"/>
              </a:rPr>
              <a:t>CIVIL </a:t>
            </a:r>
            <a:r>
              <a:rPr sz="1800" spc="-5" dirty="0">
                <a:solidFill>
                  <a:srgbClr val="FFFFFF"/>
                </a:solidFill>
                <a:latin typeface="Calibri"/>
                <a:cs typeface="Calibri"/>
              </a:rPr>
              <a:t>Es la </a:t>
            </a:r>
            <a:r>
              <a:rPr sz="1800" spc="-10" dirty="0">
                <a:solidFill>
                  <a:srgbClr val="FFFFFF"/>
                </a:solidFill>
                <a:latin typeface="Calibri"/>
                <a:cs typeface="Calibri"/>
              </a:rPr>
              <a:t>obligación </a:t>
            </a:r>
            <a:r>
              <a:rPr sz="1800" dirty="0">
                <a:solidFill>
                  <a:srgbClr val="FFFFFF"/>
                </a:solidFill>
                <a:latin typeface="Calibri"/>
                <a:cs typeface="Calibri"/>
              </a:rPr>
              <a:t>que </a:t>
            </a:r>
            <a:r>
              <a:rPr sz="1800" spc="-395" dirty="0">
                <a:solidFill>
                  <a:srgbClr val="FFFFFF"/>
                </a:solidFill>
                <a:latin typeface="Calibri"/>
                <a:cs typeface="Calibri"/>
              </a:rPr>
              <a:t> </a:t>
            </a:r>
            <a:r>
              <a:rPr sz="1800" spc="-5" dirty="0">
                <a:solidFill>
                  <a:srgbClr val="FFFFFF"/>
                </a:solidFill>
                <a:latin typeface="Calibri"/>
                <a:cs typeface="Calibri"/>
              </a:rPr>
              <a:t>tiene </a:t>
            </a:r>
            <a:r>
              <a:rPr sz="1800" dirty="0">
                <a:solidFill>
                  <a:srgbClr val="FFFFFF"/>
                </a:solidFill>
                <a:latin typeface="Calibri"/>
                <a:cs typeface="Calibri"/>
              </a:rPr>
              <a:t>una </a:t>
            </a:r>
            <a:r>
              <a:rPr sz="1800" spc="-10" dirty="0">
                <a:solidFill>
                  <a:srgbClr val="FFFFFF"/>
                </a:solidFill>
                <a:latin typeface="Calibri"/>
                <a:cs typeface="Calibri"/>
              </a:rPr>
              <a:t>persona </a:t>
            </a:r>
            <a:r>
              <a:rPr sz="1800" dirty="0">
                <a:solidFill>
                  <a:srgbClr val="FFFFFF"/>
                </a:solidFill>
                <a:latin typeface="Calibri"/>
                <a:cs typeface="Calibri"/>
              </a:rPr>
              <a:t>de </a:t>
            </a:r>
            <a:r>
              <a:rPr sz="1800" spc="-15" dirty="0">
                <a:solidFill>
                  <a:srgbClr val="FFFFFF"/>
                </a:solidFill>
                <a:latin typeface="Calibri"/>
                <a:cs typeface="Calibri"/>
              </a:rPr>
              <a:t>reparar </a:t>
            </a:r>
            <a:r>
              <a:rPr sz="1800" spc="-5" dirty="0">
                <a:solidFill>
                  <a:srgbClr val="FFFFFF"/>
                </a:solidFill>
                <a:latin typeface="Calibri"/>
                <a:cs typeface="Calibri"/>
              </a:rPr>
              <a:t>los daños </a:t>
            </a:r>
            <a:r>
              <a:rPr sz="1800" dirty="0">
                <a:solidFill>
                  <a:srgbClr val="FFFFFF"/>
                </a:solidFill>
                <a:latin typeface="Calibri"/>
                <a:cs typeface="Calibri"/>
              </a:rPr>
              <a:t>que </a:t>
            </a:r>
            <a:r>
              <a:rPr sz="1800" spc="5" dirty="0">
                <a:solidFill>
                  <a:srgbClr val="FFFFFF"/>
                </a:solidFill>
                <a:latin typeface="Calibri"/>
                <a:cs typeface="Calibri"/>
              </a:rPr>
              <a:t> </a:t>
            </a:r>
            <a:r>
              <a:rPr sz="1800" dirty="0">
                <a:solidFill>
                  <a:srgbClr val="FFFFFF"/>
                </a:solidFill>
                <a:latin typeface="Calibri"/>
                <a:cs typeface="Calibri"/>
              </a:rPr>
              <a:t>ha</a:t>
            </a:r>
            <a:r>
              <a:rPr sz="1800" spc="5" dirty="0">
                <a:solidFill>
                  <a:srgbClr val="FFFFFF"/>
                </a:solidFill>
                <a:latin typeface="Calibri"/>
                <a:cs typeface="Calibri"/>
              </a:rPr>
              <a:t> </a:t>
            </a:r>
            <a:r>
              <a:rPr sz="1800" spc="-10" dirty="0">
                <a:solidFill>
                  <a:srgbClr val="FFFFFF"/>
                </a:solidFill>
                <a:latin typeface="Calibri"/>
                <a:cs typeface="Calibri"/>
              </a:rPr>
              <a:t>causado,</a:t>
            </a:r>
            <a:r>
              <a:rPr sz="1800" spc="-5" dirty="0">
                <a:solidFill>
                  <a:srgbClr val="FFFFFF"/>
                </a:solidFill>
                <a:latin typeface="Calibri"/>
                <a:cs typeface="Calibri"/>
              </a:rPr>
              <a:t> </a:t>
            </a:r>
            <a:r>
              <a:rPr sz="1800" dirty="0">
                <a:solidFill>
                  <a:srgbClr val="FFFFFF"/>
                </a:solidFill>
                <a:latin typeface="Calibri"/>
                <a:cs typeface="Calibri"/>
              </a:rPr>
              <a:t>en</a:t>
            </a:r>
            <a:r>
              <a:rPr sz="1800" spc="5" dirty="0">
                <a:solidFill>
                  <a:srgbClr val="FFFFFF"/>
                </a:solidFill>
                <a:latin typeface="Calibri"/>
                <a:cs typeface="Calibri"/>
              </a:rPr>
              <a:t> </a:t>
            </a:r>
            <a:r>
              <a:rPr sz="1800" spc="-15" dirty="0">
                <a:solidFill>
                  <a:srgbClr val="FFFFFF"/>
                </a:solidFill>
                <a:latin typeface="Calibri"/>
                <a:cs typeface="Calibri"/>
              </a:rPr>
              <a:t>este</a:t>
            </a:r>
            <a:r>
              <a:rPr sz="1800" spc="-10" dirty="0">
                <a:solidFill>
                  <a:srgbClr val="FFFFFF"/>
                </a:solidFill>
                <a:latin typeface="Calibri"/>
                <a:cs typeface="Calibri"/>
              </a:rPr>
              <a:t> </a:t>
            </a:r>
            <a:r>
              <a:rPr sz="1800" spc="-5" dirty="0">
                <a:solidFill>
                  <a:srgbClr val="FFFFFF"/>
                </a:solidFill>
                <a:latin typeface="Calibri"/>
                <a:cs typeface="Calibri"/>
              </a:rPr>
              <a:t>caso</a:t>
            </a:r>
            <a:r>
              <a:rPr sz="1800" dirty="0">
                <a:solidFill>
                  <a:srgbClr val="FFFFFF"/>
                </a:solidFill>
                <a:latin typeface="Calibri"/>
                <a:cs typeface="Calibri"/>
              </a:rPr>
              <a:t> a</a:t>
            </a:r>
            <a:r>
              <a:rPr sz="1800" spc="5" dirty="0">
                <a:solidFill>
                  <a:srgbClr val="FFFFFF"/>
                </a:solidFill>
                <a:latin typeface="Calibri"/>
                <a:cs typeface="Calibri"/>
              </a:rPr>
              <a:t> </a:t>
            </a:r>
            <a:r>
              <a:rPr sz="1800" spc="-5" dirty="0">
                <a:solidFill>
                  <a:srgbClr val="FFFFFF"/>
                </a:solidFill>
                <a:latin typeface="Calibri"/>
                <a:cs typeface="Calibri"/>
              </a:rPr>
              <a:t>la</a:t>
            </a:r>
            <a:r>
              <a:rPr sz="1800" dirty="0">
                <a:solidFill>
                  <a:srgbClr val="FFFFFF"/>
                </a:solidFill>
                <a:latin typeface="Calibri"/>
                <a:cs typeface="Calibri"/>
              </a:rPr>
              <a:t> </a:t>
            </a:r>
            <a:r>
              <a:rPr sz="1800" spc="-5" dirty="0">
                <a:solidFill>
                  <a:srgbClr val="FFFFFF"/>
                </a:solidFill>
                <a:latin typeface="Calibri"/>
                <a:cs typeface="Calibri"/>
              </a:rPr>
              <a:t>Agencia </a:t>
            </a:r>
            <a:r>
              <a:rPr sz="1800" dirty="0">
                <a:solidFill>
                  <a:srgbClr val="FFFFFF"/>
                </a:solidFill>
                <a:latin typeface="Calibri"/>
                <a:cs typeface="Calibri"/>
              </a:rPr>
              <a:t> </a:t>
            </a:r>
            <a:r>
              <a:rPr sz="1800" spc="-5" dirty="0">
                <a:solidFill>
                  <a:srgbClr val="FFFFFF"/>
                </a:solidFill>
                <a:latin typeface="Calibri"/>
                <a:cs typeface="Calibri"/>
              </a:rPr>
              <a:t>Nacional</a:t>
            </a:r>
            <a:r>
              <a:rPr sz="1800" spc="5" dirty="0">
                <a:solidFill>
                  <a:srgbClr val="FFFFFF"/>
                </a:solidFill>
                <a:latin typeface="Calibri"/>
                <a:cs typeface="Calibri"/>
              </a:rPr>
              <a:t> </a:t>
            </a:r>
            <a:r>
              <a:rPr sz="1800" dirty="0">
                <a:solidFill>
                  <a:srgbClr val="FFFFFF"/>
                </a:solidFill>
                <a:latin typeface="Calibri"/>
                <a:cs typeface="Calibri"/>
              </a:rPr>
              <a:t>de</a:t>
            </a:r>
            <a:r>
              <a:rPr sz="1800" spc="-10" dirty="0">
                <a:solidFill>
                  <a:srgbClr val="FFFFFF"/>
                </a:solidFill>
                <a:latin typeface="Calibri"/>
                <a:cs typeface="Calibri"/>
              </a:rPr>
              <a:t> Tierras.</a:t>
            </a:r>
            <a:endParaRPr sz="1800" dirty="0">
              <a:latin typeface="Calibri"/>
              <a:cs typeface="Calibri"/>
            </a:endParaRPr>
          </a:p>
        </p:txBody>
      </p:sp>
      <p:grpSp>
        <p:nvGrpSpPr>
          <p:cNvPr id="45" name="object 3">
            <a:extLst>
              <a:ext uri="{FF2B5EF4-FFF2-40B4-BE49-F238E27FC236}">
                <a16:creationId xmlns:a16="http://schemas.microsoft.com/office/drawing/2014/main" id="{C2DB0592-877D-F9F8-06C4-DF780FBA8276}"/>
              </a:ext>
            </a:extLst>
          </p:cNvPr>
          <p:cNvGrpSpPr/>
          <p:nvPr/>
        </p:nvGrpSpPr>
        <p:grpSpPr>
          <a:xfrm>
            <a:off x="664024" y="1000918"/>
            <a:ext cx="11460913" cy="5795723"/>
            <a:chOff x="3771138" y="1485900"/>
            <a:chExt cx="9767570" cy="8229600"/>
          </a:xfrm>
        </p:grpSpPr>
        <p:sp>
          <p:nvSpPr>
            <p:cNvPr id="60" name="object 4">
              <a:extLst>
                <a:ext uri="{FF2B5EF4-FFF2-40B4-BE49-F238E27FC236}">
                  <a16:creationId xmlns:a16="http://schemas.microsoft.com/office/drawing/2014/main" id="{D8D6EAEA-65A0-D057-05AD-04489466B64C}"/>
                </a:ext>
              </a:extLst>
            </p:cNvPr>
            <p:cNvSpPr/>
            <p:nvPr/>
          </p:nvSpPr>
          <p:spPr>
            <a:xfrm>
              <a:off x="3771138" y="1485900"/>
              <a:ext cx="9767570" cy="8229600"/>
            </a:xfrm>
            <a:custGeom>
              <a:avLst/>
              <a:gdLst/>
              <a:ahLst/>
              <a:cxnLst/>
              <a:rect l="l" t="t" r="r" b="b"/>
              <a:pathLst>
                <a:path w="9767569" h="8229600">
                  <a:moveTo>
                    <a:pt x="4883658" y="0"/>
                  </a:moveTo>
                  <a:lnTo>
                    <a:pt x="0" y="4114800"/>
                  </a:lnTo>
                  <a:lnTo>
                    <a:pt x="4883658" y="8229600"/>
                  </a:lnTo>
                  <a:lnTo>
                    <a:pt x="9767316" y="4114800"/>
                  </a:lnTo>
                  <a:lnTo>
                    <a:pt x="4883658" y="0"/>
                  </a:lnTo>
                  <a:close/>
                </a:path>
              </a:pathLst>
            </a:custGeom>
            <a:solidFill>
              <a:srgbClr val="D4E2CF"/>
            </a:solidFill>
          </p:spPr>
          <p:txBody>
            <a:bodyPr wrap="square" lIns="0" tIns="0" rIns="0" bIns="0" rtlCol="0"/>
            <a:lstStyle>
              <a:defPPr>
                <a:defRPr lang="es-CO"/>
              </a:defPPr>
              <a:lvl1pPr marL="0" algn="l" defTabSz="914400" rtl="0" eaLnBrk="1" latinLnBrk="0" hangingPunct="1">
                <a:defRPr sz="1800" kern="1200">
                  <a:solidFill>
                    <a:sysClr val="windowText" lastClr="000000"/>
                  </a:solidFill>
                  <a:latin typeface="Calibri"/>
                </a:defRPr>
              </a:lvl1pPr>
              <a:lvl2pPr marL="457200" algn="l" defTabSz="914400" rtl="0" eaLnBrk="1" latinLnBrk="0" hangingPunct="1">
                <a:defRPr sz="1800" kern="1200">
                  <a:solidFill>
                    <a:sysClr val="windowText" lastClr="000000"/>
                  </a:solidFill>
                  <a:latin typeface="Calibri"/>
                </a:defRPr>
              </a:lvl2pPr>
              <a:lvl3pPr marL="914400" algn="l" defTabSz="914400" rtl="0" eaLnBrk="1" latinLnBrk="0" hangingPunct="1">
                <a:defRPr sz="1800" kern="1200">
                  <a:solidFill>
                    <a:sysClr val="windowText" lastClr="000000"/>
                  </a:solidFill>
                  <a:latin typeface="Calibri"/>
                </a:defRPr>
              </a:lvl3pPr>
              <a:lvl4pPr marL="1371600" algn="l" defTabSz="914400" rtl="0" eaLnBrk="1" latinLnBrk="0" hangingPunct="1">
                <a:defRPr sz="1800" kern="1200">
                  <a:solidFill>
                    <a:sysClr val="windowText" lastClr="000000"/>
                  </a:solidFill>
                  <a:latin typeface="Calibri"/>
                </a:defRPr>
              </a:lvl4pPr>
              <a:lvl5pPr marL="1828800" algn="l" defTabSz="914400" rtl="0" eaLnBrk="1" latinLnBrk="0" hangingPunct="1">
                <a:defRPr sz="1800" kern="1200">
                  <a:solidFill>
                    <a:sysClr val="windowText" lastClr="000000"/>
                  </a:solidFill>
                  <a:latin typeface="Calibri"/>
                </a:defRPr>
              </a:lvl5pPr>
              <a:lvl6pPr marL="2286000" algn="l" defTabSz="914400" rtl="0" eaLnBrk="1" latinLnBrk="0" hangingPunct="1">
                <a:defRPr sz="1800" kern="1200">
                  <a:solidFill>
                    <a:sysClr val="windowText" lastClr="000000"/>
                  </a:solidFill>
                  <a:latin typeface="Calibri"/>
                </a:defRPr>
              </a:lvl6pPr>
              <a:lvl7pPr marL="2743200" algn="l" defTabSz="914400" rtl="0" eaLnBrk="1" latinLnBrk="0" hangingPunct="1">
                <a:defRPr sz="1800" kern="1200">
                  <a:solidFill>
                    <a:sysClr val="windowText" lastClr="000000"/>
                  </a:solidFill>
                  <a:latin typeface="Calibri"/>
                </a:defRPr>
              </a:lvl7pPr>
              <a:lvl8pPr marL="3200400" algn="l" defTabSz="914400" rtl="0" eaLnBrk="1" latinLnBrk="0" hangingPunct="1">
                <a:defRPr sz="1800" kern="1200">
                  <a:solidFill>
                    <a:sysClr val="windowText" lastClr="000000"/>
                  </a:solidFill>
                  <a:latin typeface="Calibri"/>
                </a:defRPr>
              </a:lvl8pPr>
              <a:lvl9pPr marL="3657600" algn="l" defTabSz="914400" rtl="0" eaLnBrk="1" latinLnBrk="0" hangingPunct="1">
                <a:defRPr sz="1800" kern="1200">
                  <a:solidFill>
                    <a:sysClr val="windowText" lastClr="000000"/>
                  </a:solidFill>
                  <a:latin typeface="Calibri"/>
                </a:defRPr>
              </a:lvl9pPr>
            </a:lstStyle>
            <a:p>
              <a:endParaRPr sz="1200"/>
            </a:p>
          </p:txBody>
        </p:sp>
        <p:sp>
          <p:nvSpPr>
            <p:cNvPr id="61" name="object 5">
              <a:extLst>
                <a:ext uri="{FF2B5EF4-FFF2-40B4-BE49-F238E27FC236}">
                  <a16:creationId xmlns:a16="http://schemas.microsoft.com/office/drawing/2014/main" id="{04F6BA60-9977-381D-725A-29B64C34FCAF}"/>
                </a:ext>
              </a:extLst>
            </p:cNvPr>
            <p:cNvSpPr/>
            <p:nvPr/>
          </p:nvSpPr>
          <p:spPr>
            <a:xfrm>
              <a:off x="4413138" y="1870841"/>
              <a:ext cx="2820777" cy="2991303"/>
            </a:xfrm>
            <a:custGeom>
              <a:avLst/>
              <a:gdLst/>
              <a:ahLst/>
              <a:cxnLst/>
              <a:rect l="l" t="t" r="r" b="b"/>
              <a:pathLst>
                <a:path w="4662170" h="3209925">
                  <a:moveTo>
                    <a:pt x="4126991" y="0"/>
                  </a:moveTo>
                  <a:lnTo>
                    <a:pt x="534924" y="0"/>
                  </a:lnTo>
                  <a:lnTo>
                    <a:pt x="486239" y="2186"/>
                  </a:lnTo>
                  <a:lnTo>
                    <a:pt x="438778" y="8619"/>
                  </a:lnTo>
                  <a:lnTo>
                    <a:pt x="392729" y="19109"/>
                  </a:lnTo>
                  <a:lnTo>
                    <a:pt x="348283" y="33469"/>
                  </a:lnTo>
                  <a:lnTo>
                    <a:pt x="305626" y="51508"/>
                  </a:lnTo>
                  <a:lnTo>
                    <a:pt x="264950" y="73039"/>
                  </a:lnTo>
                  <a:lnTo>
                    <a:pt x="226441" y="97871"/>
                  </a:lnTo>
                  <a:lnTo>
                    <a:pt x="190290" y="125816"/>
                  </a:lnTo>
                  <a:lnTo>
                    <a:pt x="156686" y="156686"/>
                  </a:lnTo>
                  <a:lnTo>
                    <a:pt x="125816" y="190290"/>
                  </a:lnTo>
                  <a:lnTo>
                    <a:pt x="97871" y="226441"/>
                  </a:lnTo>
                  <a:lnTo>
                    <a:pt x="73039" y="264950"/>
                  </a:lnTo>
                  <a:lnTo>
                    <a:pt x="51508" y="305626"/>
                  </a:lnTo>
                  <a:lnTo>
                    <a:pt x="33469" y="348283"/>
                  </a:lnTo>
                  <a:lnTo>
                    <a:pt x="19109" y="392729"/>
                  </a:lnTo>
                  <a:lnTo>
                    <a:pt x="8619" y="438778"/>
                  </a:lnTo>
                  <a:lnTo>
                    <a:pt x="2186" y="486239"/>
                  </a:lnTo>
                  <a:lnTo>
                    <a:pt x="0" y="534924"/>
                  </a:lnTo>
                  <a:lnTo>
                    <a:pt x="0" y="2674620"/>
                  </a:lnTo>
                  <a:lnTo>
                    <a:pt x="2186" y="2723304"/>
                  </a:lnTo>
                  <a:lnTo>
                    <a:pt x="8619" y="2770765"/>
                  </a:lnTo>
                  <a:lnTo>
                    <a:pt x="19109" y="2816814"/>
                  </a:lnTo>
                  <a:lnTo>
                    <a:pt x="33469" y="2861260"/>
                  </a:lnTo>
                  <a:lnTo>
                    <a:pt x="51508" y="2903917"/>
                  </a:lnTo>
                  <a:lnTo>
                    <a:pt x="73039" y="2944593"/>
                  </a:lnTo>
                  <a:lnTo>
                    <a:pt x="97871" y="2983102"/>
                  </a:lnTo>
                  <a:lnTo>
                    <a:pt x="125816" y="3019253"/>
                  </a:lnTo>
                  <a:lnTo>
                    <a:pt x="156686" y="3052857"/>
                  </a:lnTo>
                  <a:lnTo>
                    <a:pt x="190290" y="3083727"/>
                  </a:lnTo>
                  <a:lnTo>
                    <a:pt x="226441" y="3111672"/>
                  </a:lnTo>
                  <a:lnTo>
                    <a:pt x="264950" y="3136504"/>
                  </a:lnTo>
                  <a:lnTo>
                    <a:pt x="305626" y="3158035"/>
                  </a:lnTo>
                  <a:lnTo>
                    <a:pt x="348283" y="3176074"/>
                  </a:lnTo>
                  <a:lnTo>
                    <a:pt x="392729" y="3190434"/>
                  </a:lnTo>
                  <a:lnTo>
                    <a:pt x="438778" y="3200924"/>
                  </a:lnTo>
                  <a:lnTo>
                    <a:pt x="486239" y="3207357"/>
                  </a:lnTo>
                  <a:lnTo>
                    <a:pt x="534924" y="3209544"/>
                  </a:lnTo>
                  <a:lnTo>
                    <a:pt x="4126991" y="3209544"/>
                  </a:lnTo>
                  <a:lnTo>
                    <a:pt x="4175676" y="3207357"/>
                  </a:lnTo>
                  <a:lnTo>
                    <a:pt x="4223137" y="3200924"/>
                  </a:lnTo>
                  <a:lnTo>
                    <a:pt x="4269186" y="3190434"/>
                  </a:lnTo>
                  <a:lnTo>
                    <a:pt x="4313632" y="3176074"/>
                  </a:lnTo>
                  <a:lnTo>
                    <a:pt x="4356289" y="3158035"/>
                  </a:lnTo>
                  <a:lnTo>
                    <a:pt x="4396965" y="3136504"/>
                  </a:lnTo>
                  <a:lnTo>
                    <a:pt x="4435474" y="3111672"/>
                  </a:lnTo>
                  <a:lnTo>
                    <a:pt x="4471625" y="3083727"/>
                  </a:lnTo>
                  <a:lnTo>
                    <a:pt x="4505229" y="3052857"/>
                  </a:lnTo>
                  <a:lnTo>
                    <a:pt x="4536099" y="3019253"/>
                  </a:lnTo>
                  <a:lnTo>
                    <a:pt x="4564044" y="2983102"/>
                  </a:lnTo>
                  <a:lnTo>
                    <a:pt x="4588876" y="2944593"/>
                  </a:lnTo>
                  <a:lnTo>
                    <a:pt x="4610407" y="2903917"/>
                  </a:lnTo>
                  <a:lnTo>
                    <a:pt x="4628446" y="2861260"/>
                  </a:lnTo>
                  <a:lnTo>
                    <a:pt x="4642806" y="2816814"/>
                  </a:lnTo>
                  <a:lnTo>
                    <a:pt x="4653296" y="2770765"/>
                  </a:lnTo>
                  <a:lnTo>
                    <a:pt x="4659729" y="2723304"/>
                  </a:lnTo>
                  <a:lnTo>
                    <a:pt x="4661916" y="2674620"/>
                  </a:lnTo>
                  <a:lnTo>
                    <a:pt x="4661916" y="534924"/>
                  </a:lnTo>
                  <a:lnTo>
                    <a:pt x="4659729" y="486239"/>
                  </a:lnTo>
                  <a:lnTo>
                    <a:pt x="4653296" y="438778"/>
                  </a:lnTo>
                  <a:lnTo>
                    <a:pt x="4642806" y="392729"/>
                  </a:lnTo>
                  <a:lnTo>
                    <a:pt x="4628446" y="348283"/>
                  </a:lnTo>
                  <a:lnTo>
                    <a:pt x="4610407" y="305626"/>
                  </a:lnTo>
                  <a:lnTo>
                    <a:pt x="4588876" y="264950"/>
                  </a:lnTo>
                  <a:lnTo>
                    <a:pt x="4564044" y="226441"/>
                  </a:lnTo>
                  <a:lnTo>
                    <a:pt x="4536099" y="190290"/>
                  </a:lnTo>
                  <a:lnTo>
                    <a:pt x="4505229" y="156686"/>
                  </a:lnTo>
                  <a:lnTo>
                    <a:pt x="4471625" y="125816"/>
                  </a:lnTo>
                  <a:lnTo>
                    <a:pt x="4435474" y="97871"/>
                  </a:lnTo>
                  <a:lnTo>
                    <a:pt x="4396965" y="73039"/>
                  </a:lnTo>
                  <a:lnTo>
                    <a:pt x="4356289" y="51508"/>
                  </a:lnTo>
                  <a:lnTo>
                    <a:pt x="4313632" y="33469"/>
                  </a:lnTo>
                  <a:lnTo>
                    <a:pt x="4269186" y="19109"/>
                  </a:lnTo>
                  <a:lnTo>
                    <a:pt x="4223137" y="8619"/>
                  </a:lnTo>
                  <a:lnTo>
                    <a:pt x="4175676" y="2186"/>
                  </a:lnTo>
                  <a:lnTo>
                    <a:pt x="4126991" y="0"/>
                  </a:lnTo>
                  <a:close/>
                </a:path>
              </a:pathLst>
            </a:custGeom>
            <a:solidFill>
              <a:srgbClr val="6FAC46"/>
            </a:solidFill>
          </p:spPr>
          <p:txBody>
            <a:bodyPr wrap="square" lIns="0" tIns="0" rIns="0" bIns="0" rtlCol="0"/>
            <a:lstStyle>
              <a:defPPr>
                <a:defRPr lang="es-CO"/>
              </a:defPPr>
              <a:lvl1pPr marL="0" algn="l" defTabSz="914400" rtl="0" eaLnBrk="1" latinLnBrk="0" hangingPunct="1">
                <a:defRPr sz="1800" kern="1200">
                  <a:solidFill>
                    <a:sysClr val="windowText" lastClr="000000"/>
                  </a:solidFill>
                  <a:latin typeface="Calibri"/>
                </a:defRPr>
              </a:lvl1pPr>
              <a:lvl2pPr marL="457200" algn="l" defTabSz="914400" rtl="0" eaLnBrk="1" latinLnBrk="0" hangingPunct="1">
                <a:defRPr sz="1800" kern="1200">
                  <a:solidFill>
                    <a:sysClr val="windowText" lastClr="000000"/>
                  </a:solidFill>
                  <a:latin typeface="Calibri"/>
                </a:defRPr>
              </a:lvl2pPr>
              <a:lvl3pPr marL="914400" algn="l" defTabSz="914400" rtl="0" eaLnBrk="1" latinLnBrk="0" hangingPunct="1">
                <a:defRPr sz="1800" kern="1200">
                  <a:solidFill>
                    <a:sysClr val="windowText" lastClr="000000"/>
                  </a:solidFill>
                  <a:latin typeface="Calibri"/>
                </a:defRPr>
              </a:lvl3pPr>
              <a:lvl4pPr marL="1371600" algn="l" defTabSz="914400" rtl="0" eaLnBrk="1" latinLnBrk="0" hangingPunct="1">
                <a:defRPr sz="1800" kern="1200">
                  <a:solidFill>
                    <a:sysClr val="windowText" lastClr="000000"/>
                  </a:solidFill>
                  <a:latin typeface="Calibri"/>
                </a:defRPr>
              </a:lvl4pPr>
              <a:lvl5pPr marL="1828800" algn="l" defTabSz="914400" rtl="0" eaLnBrk="1" latinLnBrk="0" hangingPunct="1">
                <a:defRPr sz="1800" kern="1200">
                  <a:solidFill>
                    <a:sysClr val="windowText" lastClr="000000"/>
                  </a:solidFill>
                  <a:latin typeface="Calibri"/>
                </a:defRPr>
              </a:lvl5pPr>
              <a:lvl6pPr marL="2286000" algn="l" defTabSz="914400" rtl="0" eaLnBrk="1" latinLnBrk="0" hangingPunct="1">
                <a:defRPr sz="1800" kern="1200">
                  <a:solidFill>
                    <a:sysClr val="windowText" lastClr="000000"/>
                  </a:solidFill>
                  <a:latin typeface="Calibri"/>
                </a:defRPr>
              </a:lvl6pPr>
              <a:lvl7pPr marL="2743200" algn="l" defTabSz="914400" rtl="0" eaLnBrk="1" latinLnBrk="0" hangingPunct="1">
                <a:defRPr sz="1800" kern="1200">
                  <a:solidFill>
                    <a:sysClr val="windowText" lastClr="000000"/>
                  </a:solidFill>
                  <a:latin typeface="Calibri"/>
                </a:defRPr>
              </a:lvl7pPr>
              <a:lvl8pPr marL="3200400" algn="l" defTabSz="914400" rtl="0" eaLnBrk="1" latinLnBrk="0" hangingPunct="1">
                <a:defRPr sz="1800" kern="1200">
                  <a:solidFill>
                    <a:sysClr val="windowText" lastClr="000000"/>
                  </a:solidFill>
                  <a:latin typeface="Calibri"/>
                </a:defRPr>
              </a:lvl8pPr>
              <a:lvl9pPr marL="3657600" algn="l" defTabSz="914400" rtl="0" eaLnBrk="1" latinLnBrk="0" hangingPunct="1">
                <a:defRPr sz="1800" kern="1200">
                  <a:solidFill>
                    <a:sysClr val="windowText" lastClr="000000"/>
                  </a:solidFill>
                  <a:latin typeface="Calibri"/>
                </a:defRPr>
              </a:lvl9pPr>
            </a:lstStyle>
            <a:p>
              <a:endParaRPr sz="1200"/>
            </a:p>
          </p:txBody>
        </p:sp>
      </p:grpSp>
      <p:sp>
        <p:nvSpPr>
          <p:cNvPr id="46" name="object 7">
            <a:extLst>
              <a:ext uri="{FF2B5EF4-FFF2-40B4-BE49-F238E27FC236}">
                <a16:creationId xmlns:a16="http://schemas.microsoft.com/office/drawing/2014/main" id="{2FB11C4F-3EB4-176B-5FC0-77016406666D}"/>
              </a:ext>
            </a:extLst>
          </p:cNvPr>
          <p:cNvSpPr txBox="1"/>
          <p:nvPr/>
        </p:nvSpPr>
        <p:spPr>
          <a:xfrm>
            <a:off x="1585472" y="1659284"/>
            <a:ext cx="2815078" cy="1302023"/>
          </a:xfrm>
          <a:prstGeom prst="rect">
            <a:avLst/>
          </a:prstGeom>
        </p:spPr>
        <p:txBody>
          <a:bodyPr vert="horz" wrap="square" lIns="0" tIns="35560" rIns="0" bIns="0" rtlCol="0">
            <a:spAutoFit/>
          </a:bodyPr>
          <a:lstStyle>
            <a:defPPr>
              <a:defRPr lang="es-CO"/>
            </a:defPPr>
            <a:lvl1pPr marL="0" algn="l" defTabSz="914400" rtl="0" eaLnBrk="1" latinLnBrk="0" hangingPunct="1">
              <a:defRPr sz="1800" kern="1200">
                <a:solidFill>
                  <a:sysClr val="windowText" lastClr="000000"/>
                </a:solidFill>
                <a:latin typeface="Calibri"/>
              </a:defRPr>
            </a:lvl1pPr>
            <a:lvl2pPr marL="457200" algn="l" defTabSz="914400" rtl="0" eaLnBrk="1" latinLnBrk="0" hangingPunct="1">
              <a:defRPr sz="1800" kern="1200">
                <a:solidFill>
                  <a:sysClr val="windowText" lastClr="000000"/>
                </a:solidFill>
                <a:latin typeface="Calibri"/>
              </a:defRPr>
            </a:lvl2pPr>
            <a:lvl3pPr marL="914400" algn="l" defTabSz="914400" rtl="0" eaLnBrk="1" latinLnBrk="0" hangingPunct="1">
              <a:defRPr sz="1800" kern="1200">
                <a:solidFill>
                  <a:sysClr val="windowText" lastClr="000000"/>
                </a:solidFill>
                <a:latin typeface="Calibri"/>
              </a:defRPr>
            </a:lvl3pPr>
            <a:lvl4pPr marL="1371600" algn="l" defTabSz="914400" rtl="0" eaLnBrk="1" latinLnBrk="0" hangingPunct="1">
              <a:defRPr sz="1800" kern="1200">
                <a:solidFill>
                  <a:sysClr val="windowText" lastClr="000000"/>
                </a:solidFill>
                <a:latin typeface="Calibri"/>
              </a:defRPr>
            </a:lvl4pPr>
            <a:lvl5pPr marL="1828800" algn="l" defTabSz="914400" rtl="0" eaLnBrk="1" latinLnBrk="0" hangingPunct="1">
              <a:defRPr sz="1800" kern="1200">
                <a:solidFill>
                  <a:sysClr val="windowText" lastClr="000000"/>
                </a:solidFill>
                <a:latin typeface="Calibri"/>
              </a:defRPr>
            </a:lvl5pPr>
            <a:lvl6pPr marL="2286000" algn="l" defTabSz="914400" rtl="0" eaLnBrk="1" latinLnBrk="0" hangingPunct="1">
              <a:defRPr sz="1800" kern="1200">
                <a:solidFill>
                  <a:sysClr val="windowText" lastClr="000000"/>
                </a:solidFill>
                <a:latin typeface="Calibri"/>
              </a:defRPr>
            </a:lvl6pPr>
            <a:lvl7pPr marL="2743200" algn="l" defTabSz="914400" rtl="0" eaLnBrk="1" latinLnBrk="0" hangingPunct="1">
              <a:defRPr sz="1800" kern="1200">
                <a:solidFill>
                  <a:sysClr val="windowText" lastClr="000000"/>
                </a:solidFill>
                <a:latin typeface="Calibri"/>
              </a:defRPr>
            </a:lvl7pPr>
            <a:lvl8pPr marL="3200400" algn="l" defTabSz="914400" rtl="0" eaLnBrk="1" latinLnBrk="0" hangingPunct="1">
              <a:defRPr sz="1800" kern="1200">
                <a:solidFill>
                  <a:sysClr val="windowText" lastClr="000000"/>
                </a:solidFill>
                <a:latin typeface="Calibri"/>
              </a:defRPr>
            </a:lvl8pPr>
            <a:lvl9pPr marL="3657600" algn="l" defTabSz="914400" rtl="0" eaLnBrk="1" latinLnBrk="0" hangingPunct="1">
              <a:defRPr sz="1800" kern="1200">
                <a:solidFill>
                  <a:sysClr val="windowText" lastClr="000000"/>
                </a:solidFill>
                <a:latin typeface="Calibri"/>
              </a:defRPr>
            </a:lvl9pPr>
          </a:lstStyle>
          <a:p>
            <a:pPr marL="12700" marR="5080" algn="ctr">
              <a:lnSpc>
                <a:spcPct val="91500"/>
              </a:lnSpc>
              <a:spcBef>
                <a:spcPts val="280"/>
              </a:spcBef>
            </a:pPr>
            <a:r>
              <a:rPr sz="1400" b="1" spc="-10" dirty="0">
                <a:solidFill>
                  <a:srgbClr val="FFFFFF"/>
                </a:solidFill>
                <a:latin typeface="Helvetica" panose="020B0604020202020204" pitchFamily="34" charset="0"/>
                <a:cs typeface="Helvetica" panose="020B0604020202020204" pitchFamily="34" charset="0"/>
              </a:rPr>
              <a:t>RESPONSABILIDAD </a:t>
            </a:r>
            <a:r>
              <a:rPr sz="1400" b="1" spc="-5" dirty="0">
                <a:solidFill>
                  <a:srgbClr val="FFFFFF"/>
                </a:solidFill>
                <a:latin typeface="Helvetica" panose="020B0604020202020204" pitchFamily="34" charset="0"/>
                <a:cs typeface="Helvetica" panose="020B0604020202020204" pitchFamily="34" charset="0"/>
              </a:rPr>
              <a:t>CIVIL </a:t>
            </a:r>
            <a:endParaRPr lang="es-MX" sz="1400" b="1" spc="-5" dirty="0">
              <a:solidFill>
                <a:srgbClr val="FFFFFF"/>
              </a:solidFill>
              <a:latin typeface="Helvetica" panose="020B0604020202020204" pitchFamily="34" charset="0"/>
              <a:cs typeface="Helvetica" panose="020B0604020202020204" pitchFamily="34" charset="0"/>
            </a:endParaRPr>
          </a:p>
          <a:p>
            <a:pPr marL="12700" marR="5080" algn="just">
              <a:lnSpc>
                <a:spcPct val="91500"/>
              </a:lnSpc>
              <a:spcBef>
                <a:spcPts val="280"/>
              </a:spcBef>
            </a:pPr>
            <a:endParaRPr lang="es-MX" sz="1400" spc="-5" dirty="0">
              <a:solidFill>
                <a:srgbClr val="FFFFFF"/>
              </a:solidFill>
              <a:latin typeface="Helvetica" panose="020B0604020202020204" pitchFamily="34" charset="0"/>
              <a:cs typeface="Helvetica" panose="020B0604020202020204" pitchFamily="34" charset="0"/>
            </a:endParaRPr>
          </a:p>
          <a:p>
            <a:pPr marL="12700" marR="5080" algn="just">
              <a:lnSpc>
                <a:spcPct val="91500"/>
              </a:lnSpc>
              <a:spcBef>
                <a:spcPts val="280"/>
              </a:spcBef>
            </a:pPr>
            <a:r>
              <a:rPr sz="1400" spc="-5" dirty="0">
                <a:solidFill>
                  <a:srgbClr val="FFFFFF"/>
                </a:solidFill>
                <a:latin typeface="Helvetica" panose="020B0604020202020204" pitchFamily="34" charset="0"/>
                <a:cs typeface="Helvetica" panose="020B0604020202020204" pitchFamily="34" charset="0"/>
              </a:rPr>
              <a:t>Es la </a:t>
            </a:r>
            <a:r>
              <a:rPr sz="1400" spc="-10" dirty="0">
                <a:solidFill>
                  <a:srgbClr val="FFFFFF"/>
                </a:solidFill>
                <a:latin typeface="Helvetica" panose="020B0604020202020204" pitchFamily="34" charset="0"/>
                <a:cs typeface="Helvetica" panose="020B0604020202020204" pitchFamily="34" charset="0"/>
              </a:rPr>
              <a:t>obligación </a:t>
            </a:r>
            <a:r>
              <a:rPr sz="1400" dirty="0">
                <a:solidFill>
                  <a:srgbClr val="FFFFFF"/>
                </a:solidFill>
                <a:latin typeface="Helvetica" panose="020B0604020202020204" pitchFamily="34" charset="0"/>
                <a:cs typeface="Helvetica" panose="020B0604020202020204" pitchFamily="34" charset="0"/>
              </a:rPr>
              <a:t>que </a:t>
            </a:r>
            <a:r>
              <a:rPr sz="1400" spc="-395" dirty="0">
                <a:solidFill>
                  <a:srgbClr val="FFFFFF"/>
                </a:solidFill>
                <a:latin typeface="Helvetica" panose="020B0604020202020204" pitchFamily="34" charset="0"/>
                <a:cs typeface="Helvetica" panose="020B0604020202020204" pitchFamily="34" charset="0"/>
              </a:rPr>
              <a:t> </a:t>
            </a:r>
            <a:r>
              <a:rPr sz="1400" spc="-5" dirty="0">
                <a:solidFill>
                  <a:srgbClr val="FFFFFF"/>
                </a:solidFill>
                <a:latin typeface="Helvetica" panose="020B0604020202020204" pitchFamily="34" charset="0"/>
                <a:cs typeface="Helvetica" panose="020B0604020202020204" pitchFamily="34" charset="0"/>
              </a:rPr>
              <a:t>tiene </a:t>
            </a:r>
            <a:r>
              <a:rPr sz="1400" dirty="0">
                <a:solidFill>
                  <a:srgbClr val="FFFFFF"/>
                </a:solidFill>
                <a:latin typeface="Helvetica" panose="020B0604020202020204" pitchFamily="34" charset="0"/>
                <a:cs typeface="Helvetica" panose="020B0604020202020204" pitchFamily="34" charset="0"/>
              </a:rPr>
              <a:t>una </a:t>
            </a:r>
            <a:r>
              <a:rPr sz="1400" spc="-10" dirty="0">
                <a:solidFill>
                  <a:srgbClr val="FFFFFF"/>
                </a:solidFill>
                <a:latin typeface="Helvetica" panose="020B0604020202020204" pitchFamily="34" charset="0"/>
                <a:cs typeface="Helvetica" panose="020B0604020202020204" pitchFamily="34" charset="0"/>
              </a:rPr>
              <a:t>persona </a:t>
            </a:r>
            <a:r>
              <a:rPr sz="1400" dirty="0">
                <a:solidFill>
                  <a:srgbClr val="FFFFFF"/>
                </a:solidFill>
                <a:latin typeface="Helvetica" panose="020B0604020202020204" pitchFamily="34" charset="0"/>
                <a:cs typeface="Helvetica" panose="020B0604020202020204" pitchFamily="34" charset="0"/>
              </a:rPr>
              <a:t>de </a:t>
            </a:r>
            <a:r>
              <a:rPr sz="1400" spc="-15" dirty="0">
                <a:solidFill>
                  <a:srgbClr val="FFFFFF"/>
                </a:solidFill>
                <a:latin typeface="Helvetica" panose="020B0604020202020204" pitchFamily="34" charset="0"/>
                <a:cs typeface="Helvetica" panose="020B0604020202020204" pitchFamily="34" charset="0"/>
              </a:rPr>
              <a:t>reparar </a:t>
            </a:r>
            <a:r>
              <a:rPr sz="1400" spc="-5" dirty="0">
                <a:solidFill>
                  <a:srgbClr val="FFFFFF"/>
                </a:solidFill>
                <a:latin typeface="Helvetica" panose="020B0604020202020204" pitchFamily="34" charset="0"/>
                <a:cs typeface="Helvetica" panose="020B0604020202020204" pitchFamily="34" charset="0"/>
              </a:rPr>
              <a:t>los daños </a:t>
            </a:r>
            <a:r>
              <a:rPr sz="1400" dirty="0">
                <a:solidFill>
                  <a:srgbClr val="FFFFFF"/>
                </a:solidFill>
                <a:latin typeface="Helvetica" panose="020B0604020202020204" pitchFamily="34" charset="0"/>
                <a:cs typeface="Helvetica" panose="020B0604020202020204" pitchFamily="34" charset="0"/>
              </a:rPr>
              <a:t>que </a:t>
            </a:r>
            <a:r>
              <a:rPr sz="1400" spc="5" dirty="0">
                <a:solidFill>
                  <a:srgbClr val="FFFFFF"/>
                </a:solidFill>
                <a:latin typeface="Helvetica" panose="020B0604020202020204" pitchFamily="34" charset="0"/>
                <a:cs typeface="Helvetica" panose="020B0604020202020204" pitchFamily="34" charset="0"/>
              </a:rPr>
              <a:t> </a:t>
            </a:r>
            <a:r>
              <a:rPr sz="1400" dirty="0">
                <a:solidFill>
                  <a:srgbClr val="FFFFFF"/>
                </a:solidFill>
                <a:latin typeface="Helvetica" panose="020B0604020202020204" pitchFamily="34" charset="0"/>
                <a:cs typeface="Helvetica" panose="020B0604020202020204" pitchFamily="34" charset="0"/>
              </a:rPr>
              <a:t>ha</a:t>
            </a:r>
            <a:r>
              <a:rPr sz="1400" spc="5" dirty="0">
                <a:solidFill>
                  <a:srgbClr val="FFFFFF"/>
                </a:solidFill>
                <a:latin typeface="Helvetica" panose="020B0604020202020204" pitchFamily="34" charset="0"/>
                <a:cs typeface="Helvetica" panose="020B0604020202020204" pitchFamily="34" charset="0"/>
              </a:rPr>
              <a:t> </a:t>
            </a:r>
            <a:r>
              <a:rPr sz="1400" spc="-10" dirty="0">
                <a:solidFill>
                  <a:srgbClr val="FFFFFF"/>
                </a:solidFill>
                <a:latin typeface="Helvetica" panose="020B0604020202020204" pitchFamily="34" charset="0"/>
                <a:cs typeface="Helvetica" panose="020B0604020202020204" pitchFamily="34" charset="0"/>
              </a:rPr>
              <a:t>causado,</a:t>
            </a:r>
            <a:r>
              <a:rPr sz="1400" spc="-5" dirty="0">
                <a:solidFill>
                  <a:srgbClr val="FFFFFF"/>
                </a:solidFill>
                <a:latin typeface="Helvetica" panose="020B0604020202020204" pitchFamily="34" charset="0"/>
                <a:cs typeface="Helvetica" panose="020B0604020202020204" pitchFamily="34" charset="0"/>
              </a:rPr>
              <a:t> </a:t>
            </a:r>
            <a:r>
              <a:rPr sz="1400" dirty="0">
                <a:solidFill>
                  <a:srgbClr val="FFFFFF"/>
                </a:solidFill>
                <a:latin typeface="Helvetica" panose="020B0604020202020204" pitchFamily="34" charset="0"/>
                <a:cs typeface="Helvetica" panose="020B0604020202020204" pitchFamily="34" charset="0"/>
              </a:rPr>
              <a:t>en</a:t>
            </a:r>
            <a:r>
              <a:rPr sz="1400" spc="5" dirty="0">
                <a:solidFill>
                  <a:srgbClr val="FFFFFF"/>
                </a:solidFill>
                <a:latin typeface="Helvetica" panose="020B0604020202020204" pitchFamily="34" charset="0"/>
                <a:cs typeface="Helvetica" panose="020B0604020202020204" pitchFamily="34" charset="0"/>
              </a:rPr>
              <a:t> </a:t>
            </a:r>
            <a:r>
              <a:rPr sz="1400" spc="-15" dirty="0">
                <a:solidFill>
                  <a:srgbClr val="FFFFFF"/>
                </a:solidFill>
                <a:latin typeface="Helvetica" panose="020B0604020202020204" pitchFamily="34" charset="0"/>
                <a:cs typeface="Helvetica" panose="020B0604020202020204" pitchFamily="34" charset="0"/>
              </a:rPr>
              <a:t>este</a:t>
            </a:r>
            <a:r>
              <a:rPr sz="1400" spc="-10" dirty="0">
                <a:solidFill>
                  <a:srgbClr val="FFFFFF"/>
                </a:solidFill>
                <a:latin typeface="Helvetica" panose="020B0604020202020204" pitchFamily="34" charset="0"/>
                <a:cs typeface="Helvetica" panose="020B0604020202020204" pitchFamily="34" charset="0"/>
              </a:rPr>
              <a:t> </a:t>
            </a:r>
            <a:r>
              <a:rPr sz="1400" spc="-5" dirty="0">
                <a:solidFill>
                  <a:srgbClr val="FFFFFF"/>
                </a:solidFill>
                <a:latin typeface="Helvetica" panose="020B0604020202020204" pitchFamily="34" charset="0"/>
                <a:cs typeface="Helvetica" panose="020B0604020202020204" pitchFamily="34" charset="0"/>
              </a:rPr>
              <a:t>caso</a:t>
            </a:r>
            <a:r>
              <a:rPr sz="1400" dirty="0">
                <a:solidFill>
                  <a:srgbClr val="FFFFFF"/>
                </a:solidFill>
                <a:latin typeface="Helvetica" panose="020B0604020202020204" pitchFamily="34" charset="0"/>
                <a:cs typeface="Helvetica" panose="020B0604020202020204" pitchFamily="34" charset="0"/>
              </a:rPr>
              <a:t> a</a:t>
            </a:r>
            <a:r>
              <a:rPr sz="1400" spc="5" dirty="0">
                <a:solidFill>
                  <a:srgbClr val="FFFFFF"/>
                </a:solidFill>
                <a:latin typeface="Helvetica" panose="020B0604020202020204" pitchFamily="34" charset="0"/>
                <a:cs typeface="Helvetica" panose="020B0604020202020204" pitchFamily="34" charset="0"/>
              </a:rPr>
              <a:t> </a:t>
            </a:r>
            <a:r>
              <a:rPr sz="1400" spc="-5" dirty="0">
                <a:solidFill>
                  <a:srgbClr val="FFFFFF"/>
                </a:solidFill>
                <a:latin typeface="Helvetica" panose="020B0604020202020204" pitchFamily="34" charset="0"/>
                <a:cs typeface="Helvetica" panose="020B0604020202020204" pitchFamily="34" charset="0"/>
              </a:rPr>
              <a:t>la</a:t>
            </a:r>
            <a:r>
              <a:rPr sz="1400" dirty="0">
                <a:solidFill>
                  <a:srgbClr val="FFFFFF"/>
                </a:solidFill>
                <a:latin typeface="Helvetica" panose="020B0604020202020204" pitchFamily="34" charset="0"/>
                <a:cs typeface="Helvetica" panose="020B0604020202020204" pitchFamily="34" charset="0"/>
              </a:rPr>
              <a:t> </a:t>
            </a:r>
            <a:r>
              <a:rPr sz="1400" spc="-5" dirty="0">
                <a:solidFill>
                  <a:srgbClr val="FFFFFF"/>
                </a:solidFill>
                <a:latin typeface="Helvetica" panose="020B0604020202020204" pitchFamily="34" charset="0"/>
                <a:cs typeface="Helvetica" panose="020B0604020202020204" pitchFamily="34" charset="0"/>
              </a:rPr>
              <a:t>Agencia </a:t>
            </a:r>
            <a:r>
              <a:rPr sz="1400" dirty="0">
                <a:solidFill>
                  <a:srgbClr val="FFFFFF"/>
                </a:solidFill>
                <a:latin typeface="Helvetica" panose="020B0604020202020204" pitchFamily="34" charset="0"/>
                <a:cs typeface="Helvetica" panose="020B0604020202020204" pitchFamily="34" charset="0"/>
              </a:rPr>
              <a:t> </a:t>
            </a:r>
            <a:r>
              <a:rPr sz="1400" spc="-5" dirty="0">
                <a:solidFill>
                  <a:srgbClr val="FFFFFF"/>
                </a:solidFill>
                <a:latin typeface="Helvetica" panose="020B0604020202020204" pitchFamily="34" charset="0"/>
                <a:cs typeface="Helvetica" panose="020B0604020202020204" pitchFamily="34" charset="0"/>
              </a:rPr>
              <a:t>Nacional</a:t>
            </a:r>
            <a:r>
              <a:rPr sz="1400" spc="5" dirty="0">
                <a:solidFill>
                  <a:srgbClr val="FFFFFF"/>
                </a:solidFill>
                <a:latin typeface="Helvetica" panose="020B0604020202020204" pitchFamily="34" charset="0"/>
                <a:cs typeface="Helvetica" panose="020B0604020202020204" pitchFamily="34" charset="0"/>
              </a:rPr>
              <a:t> </a:t>
            </a:r>
            <a:r>
              <a:rPr sz="1400" dirty="0">
                <a:solidFill>
                  <a:srgbClr val="FFFFFF"/>
                </a:solidFill>
                <a:latin typeface="Helvetica" panose="020B0604020202020204" pitchFamily="34" charset="0"/>
                <a:cs typeface="Helvetica" panose="020B0604020202020204" pitchFamily="34" charset="0"/>
              </a:rPr>
              <a:t>de</a:t>
            </a:r>
            <a:r>
              <a:rPr sz="1400" spc="-10" dirty="0">
                <a:solidFill>
                  <a:srgbClr val="FFFFFF"/>
                </a:solidFill>
                <a:latin typeface="Helvetica" panose="020B0604020202020204" pitchFamily="34" charset="0"/>
                <a:cs typeface="Helvetica" panose="020B0604020202020204" pitchFamily="34" charset="0"/>
              </a:rPr>
              <a:t> Tierras.</a:t>
            </a:r>
            <a:endParaRPr sz="1400" dirty="0">
              <a:latin typeface="Helvetica" panose="020B0604020202020204" pitchFamily="34" charset="0"/>
              <a:cs typeface="Helvetica" panose="020B0604020202020204" pitchFamily="34" charset="0"/>
            </a:endParaRPr>
          </a:p>
        </p:txBody>
      </p:sp>
      <p:grpSp>
        <p:nvGrpSpPr>
          <p:cNvPr id="47" name="object 8">
            <a:extLst>
              <a:ext uri="{FF2B5EF4-FFF2-40B4-BE49-F238E27FC236}">
                <a16:creationId xmlns:a16="http://schemas.microsoft.com/office/drawing/2014/main" id="{BA899F4D-7BDB-764A-B772-853135AB6455}"/>
              </a:ext>
            </a:extLst>
          </p:cNvPr>
          <p:cNvGrpSpPr/>
          <p:nvPr/>
        </p:nvGrpSpPr>
        <p:grpSpPr>
          <a:xfrm>
            <a:off x="7895034" y="975475"/>
            <a:ext cx="3920022" cy="2529095"/>
            <a:chOff x="8673083" y="2247900"/>
            <a:chExt cx="4662170" cy="3209925"/>
          </a:xfrm>
        </p:grpSpPr>
        <p:sp>
          <p:nvSpPr>
            <p:cNvPr id="58" name="object 9">
              <a:extLst>
                <a:ext uri="{FF2B5EF4-FFF2-40B4-BE49-F238E27FC236}">
                  <a16:creationId xmlns:a16="http://schemas.microsoft.com/office/drawing/2014/main" id="{0C29BBDF-CBD1-74F2-91B2-980B449A47FC}"/>
                </a:ext>
              </a:extLst>
            </p:cNvPr>
            <p:cNvSpPr/>
            <p:nvPr/>
          </p:nvSpPr>
          <p:spPr>
            <a:xfrm>
              <a:off x="8673083" y="2247900"/>
              <a:ext cx="4662170" cy="3209925"/>
            </a:xfrm>
            <a:custGeom>
              <a:avLst/>
              <a:gdLst/>
              <a:ahLst/>
              <a:cxnLst/>
              <a:rect l="l" t="t" r="r" b="b"/>
              <a:pathLst>
                <a:path w="4662169" h="3209925">
                  <a:moveTo>
                    <a:pt x="4126992" y="0"/>
                  </a:moveTo>
                  <a:lnTo>
                    <a:pt x="534924" y="0"/>
                  </a:lnTo>
                  <a:lnTo>
                    <a:pt x="486239" y="2186"/>
                  </a:lnTo>
                  <a:lnTo>
                    <a:pt x="438778" y="8619"/>
                  </a:lnTo>
                  <a:lnTo>
                    <a:pt x="392729" y="19109"/>
                  </a:lnTo>
                  <a:lnTo>
                    <a:pt x="348283" y="33469"/>
                  </a:lnTo>
                  <a:lnTo>
                    <a:pt x="305626" y="51508"/>
                  </a:lnTo>
                  <a:lnTo>
                    <a:pt x="264950" y="73039"/>
                  </a:lnTo>
                  <a:lnTo>
                    <a:pt x="226441" y="97871"/>
                  </a:lnTo>
                  <a:lnTo>
                    <a:pt x="190290" y="125816"/>
                  </a:lnTo>
                  <a:lnTo>
                    <a:pt x="156686" y="156686"/>
                  </a:lnTo>
                  <a:lnTo>
                    <a:pt x="125816" y="190290"/>
                  </a:lnTo>
                  <a:lnTo>
                    <a:pt x="97871" y="226441"/>
                  </a:lnTo>
                  <a:lnTo>
                    <a:pt x="73039" y="264950"/>
                  </a:lnTo>
                  <a:lnTo>
                    <a:pt x="51508" y="305626"/>
                  </a:lnTo>
                  <a:lnTo>
                    <a:pt x="33469" y="348283"/>
                  </a:lnTo>
                  <a:lnTo>
                    <a:pt x="19109" y="392729"/>
                  </a:lnTo>
                  <a:lnTo>
                    <a:pt x="8619" y="438778"/>
                  </a:lnTo>
                  <a:lnTo>
                    <a:pt x="2186" y="486239"/>
                  </a:lnTo>
                  <a:lnTo>
                    <a:pt x="0" y="534924"/>
                  </a:lnTo>
                  <a:lnTo>
                    <a:pt x="0" y="2674620"/>
                  </a:lnTo>
                  <a:lnTo>
                    <a:pt x="2186" y="2723304"/>
                  </a:lnTo>
                  <a:lnTo>
                    <a:pt x="8619" y="2770765"/>
                  </a:lnTo>
                  <a:lnTo>
                    <a:pt x="19109" y="2816814"/>
                  </a:lnTo>
                  <a:lnTo>
                    <a:pt x="33469" y="2861260"/>
                  </a:lnTo>
                  <a:lnTo>
                    <a:pt x="51508" y="2903917"/>
                  </a:lnTo>
                  <a:lnTo>
                    <a:pt x="73039" y="2944593"/>
                  </a:lnTo>
                  <a:lnTo>
                    <a:pt x="97871" y="2983102"/>
                  </a:lnTo>
                  <a:lnTo>
                    <a:pt x="125816" y="3019253"/>
                  </a:lnTo>
                  <a:lnTo>
                    <a:pt x="156686" y="3052857"/>
                  </a:lnTo>
                  <a:lnTo>
                    <a:pt x="190290" y="3083727"/>
                  </a:lnTo>
                  <a:lnTo>
                    <a:pt x="226441" y="3111672"/>
                  </a:lnTo>
                  <a:lnTo>
                    <a:pt x="264950" y="3136504"/>
                  </a:lnTo>
                  <a:lnTo>
                    <a:pt x="305626" y="3158035"/>
                  </a:lnTo>
                  <a:lnTo>
                    <a:pt x="348283" y="3176074"/>
                  </a:lnTo>
                  <a:lnTo>
                    <a:pt x="392729" y="3190434"/>
                  </a:lnTo>
                  <a:lnTo>
                    <a:pt x="438778" y="3200924"/>
                  </a:lnTo>
                  <a:lnTo>
                    <a:pt x="486239" y="3207357"/>
                  </a:lnTo>
                  <a:lnTo>
                    <a:pt x="534924" y="3209544"/>
                  </a:lnTo>
                  <a:lnTo>
                    <a:pt x="4126992" y="3209544"/>
                  </a:lnTo>
                  <a:lnTo>
                    <a:pt x="4175676" y="3207357"/>
                  </a:lnTo>
                  <a:lnTo>
                    <a:pt x="4223137" y="3200924"/>
                  </a:lnTo>
                  <a:lnTo>
                    <a:pt x="4269186" y="3190434"/>
                  </a:lnTo>
                  <a:lnTo>
                    <a:pt x="4313632" y="3176074"/>
                  </a:lnTo>
                  <a:lnTo>
                    <a:pt x="4356289" y="3158035"/>
                  </a:lnTo>
                  <a:lnTo>
                    <a:pt x="4396965" y="3136504"/>
                  </a:lnTo>
                  <a:lnTo>
                    <a:pt x="4435474" y="3111672"/>
                  </a:lnTo>
                  <a:lnTo>
                    <a:pt x="4471625" y="3083727"/>
                  </a:lnTo>
                  <a:lnTo>
                    <a:pt x="4505229" y="3052857"/>
                  </a:lnTo>
                  <a:lnTo>
                    <a:pt x="4536099" y="3019253"/>
                  </a:lnTo>
                  <a:lnTo>
                    <a:pt x="4564044" y="2983102"/>
                  </a:lnTo>
                  <a:lnTo>
                    <a:pt x="4588876" y="2944593"/>
                  </a:lnTo>
                  <a:lnTo>
                    <a:pt x="4610407" y="2903917"/>
                  </a:lnTo>
                  <a:lnTo>
                    <a:pt x="4628446" y="2861260"/>
                  </a:lnTo>
                  <a:lnTo>
                    <a:pt x="4642806" y="2816814"/>
                  </a:lnTo>
                  <a:lnTo>
                    <a:pt x="4653296" y="2770765"/>
                  </a:lnTo>
                  <a:lnTo>
                    <a:pt x="4659729" y="2723304"/>
                  </a:lnTo>
                  <a:lnTo>
                    <a:pt x="4661916" y="2674620"/>
                  </a:lnTo>
                  <a:lnTo>
                    <a:pt x="4661916" y="534924"/>
                  </a:lnTo>
                  <a:lnTo>
                    <a:pt x="4659729" y="486239"/>
                  </a:lnTo>
                  <a:lnTo>
                    <a:pt x="4653296" y="438778"/>
                  </a:lnTo>
                  <a:lnTo>
                    <a:pt x="4642806" y="392729"/>
                  </a:lnTo>
                  <a:lnTo>
                    <a:pt x="4628446" y="348283"/>
                  </a:lnTo>
                  <a:lnTo>
                    <a:pt x="4610407" y="305626"/>
                  </a:lnTo>
                  <a:lnTo>
                    <a:pt x="4588876" y="264950"/>
                  </a:lnTo>
                  <a:lnTo>
                    <a:pt x="4564044" y="226441"/>
                  </a:lnTo>
                  <a:lnTo>
                    <a:pt x="4536099" y="190290"/>
                  </a:lnTo>
                  <a:lnTo>
                    <a:pt x="4505229" y="156686"/>
                  </a:lnTo>
                  <a:lnTo>
                    <a:pt x="4471625" y="125816"/>
                  </a:lnTo>
                  <a:lnTo>
                    <a:pt x="4435474" y="97871"/>
                  </a:lnTo>
                  <a:lnTo>
                    <a:pt x="4396965" y="73039"/>
                  </a:lnTo>
                  <a:lnTo>
                    <a:pt x="4356289" y="51508"/>
                  </a:lnTo>
                  <a:lnTo>
                    <a:pt x="4313632" y="33469"/>
                  </a:lnTo>
                  <a:lnTo>
                    <a:pt x="4269186" y="19109"/>
                  </a:lnTo>
                  <a:lnTo>
                    <a:pt x="4223137" y="8619"/>
                  </a:lnTo>
                  <a:lnTo>
                    <a:pt x="4175676" y="2186"/>
                  </a:lnTo>
                  <a:lnTo>
                    <a:pt x="4126992" y="0"/>
                  </a:lnTo>
                  <a:close/>
                </a:path>
              </a:pathLst>
            </a:custGeom>
            <a:solidFill>
              <a:srgbClr val="6FAC46"/>
            </a:solidFill>
          </p:spPr>
          <p:txBody>
            <a:bodyPr wrap="square" lIns="0" tIns="0" rIns="0" bIns="0" rtlCol="0"/>
            <a:lstStyle>
              <a:defPPr>
                <a:defRPr lang="es-CO"/>
              </a:defPPr>
              <a:lvl1pPr marL="0" algn="l" defTabSz="914400" rtl="0" eaLnBrk="1" latinLnBrk="0" hangingPunct="1">
                <a:defRPr sz="1800" kern="1200">
                  <a:solidFill>
                    <a:sysClr val="windowText" lastClr="000000"/>
                  </a:solidFill>
                  <a:latin typeface="Calibri"/>
                </a:defRPr>
              </a:lvl1pPr>
              <a:lvl2pPr marL="457200" algn="l" defTabSz="914400" rtl="0" eaLnBrk="1" latinLnBrk="0" hangingPunct="1">
                <a:defRPr sz="1800" kern="1200">
                  <a:solidFill>
                    <a:sysClr val="windowText" lastClr="000000"/>
                  </a:solidFill>
                  <a:latin typeface="Calibri"/>
                </a:defRPr>
              </a:lvl2pPr>
              <a:lvl3pPr marL="914400" algn="l" defTabSz="914400" rtl="0" eaLnBrk="1" latinLnBrk="0" hangingPunct="1">
                <a:defRPr sz="1800" kern="1200">
                  <a:solidFill>
                    <a:sysClr val="windowText" lastClr="000000"/>
                  </a:solidFill>
                  <a:latin typeface="Calibri"/>
                </a:defRPr>
              </a:lvl3pPr>
              <a:lvl4pPr marL="1371600" algn="l" defTabSz="914400" rtl="0" eaLnBrk="1" latinLnBrk="0" hangingPunct="1">
                <a:defRPr sz="1800" kern="1200">
                  <a:solidFill>
                    <a:sysClr val="windowText" lastClr="000000"/>
                  </a:solidFill>
                  <a:latin typeface="Calibri"/>
                </a:defRPr>
              </a:lvl4pPr>
              <a:lvl5pPr marL="1828800" algn="l" defTabSz="914400" rtl="0" eaLnBrk="1" latinLnBrk="0" hangingPunct="1">
                <a:defRPr sz="1800" kern="1200">
                  <a:solidFill>
                    <a:sysClr val="windowText" lastClr="000000"/>
                  </a:solidFill>
                  <a:latin typeface="Calibri"/>
                </a:defRPr>
              </a:lvl5pPr>
              <a:lvl6pPr marL="2286000" algn="l" defTabSz="914400" rtl="0" eaLnBrk="1" latinLnBrk="0" hangingPunct="1">
                <a:defRPr sz="1800" kern="1200">
                  <a:solidFill>
                    <a:sysClr val="windowText" lastClr="000000"/>
                  </a:solidFill>
                  <a:latin typeface="Calibri"/>
                </a:defRPr>
              </a:lvl6pPr>
              <a:lvl7pPr marL="2743200" algn="l" defTabSz="914400" rtl="0" eaLnBrk="1" latinLnBrk="0" hangingPunct="1">
                <a:defRPr sz="1800" kern="1200">
                  <a:solidFill>
                    <a:sysClr val="windowText" lastClr="000000"/>
                  </a:solidFill>
                  <a:latin typeface="Calibri"/>
                </a:defRPr>
              </a:lvl7pPr>
              <a:lvl8pPr marL="3200400" algn="l" defTabSz="914400" rtl="0" eaLnBrk="1" latinLnBrk="0" hangingPunct="1">
                <a:defRPr sz="1800" kern="1200">
                  <a:solidFill>
                    <a:sysClr val="windowText" lastClr="000000"/>
                  </a:solidFill>
                  <a:latin typeface="Calibri"/>
                </a:defRPr>
              </a:lvl8pPr>
              <a:lvl9pPr marL="3657600" algn="l" defTabSz="914400" rtl="0" eaLnBrk="1" latinLnBrk="0" hangingPunct="1">
                <a:defRPr sz="1800" kern="1200">
                  <a:solidFill>
                    <a:sysClr val="windowText" lastClr="000000"/>
                  </a:solidFill>
                  <a:latin typeface="Calibri"/>
                </a:defRPr>
              </a:lvl9pPr>
            </a:lstStyle>
            <a:p>
              <a:endParaRPr sz="1200"/>
            </a:p>
          </p:txBody>
        </p:sp>
        <p:sp>
          <p:nvSpPr>
            <p:cNvPr id="59" name="object 10">
              <a:extLst>
                <a:ext uri="{FF2B5EF4-FFF2-40B4-BE49-F238E27FC236}">
                  <a16:creationId xmlns:a16="http://schemas.microsoft.com/office/drawing/2014/main" id="{F8C88E6A-31C3-261D-F695-D00D2DF1C119}"/>
                </a:ext>
              </a:extLst>
            </p:cNvPr>
            <p:cNvSpPr/>
            <p:nvPr/>
          </p:nvSpPr>
          <p:spPr>
            <a:xfrm>
              <a:off x="8673083" y="2247900"/>
              <a:ext cx="4662170" cy="3209925"/>
            </a:xfrm>
            <a:custGeom>
              <a:avLst/>
              <a:gdLst/>
              <a:ahLst/>
              <a:cxnLst/>
              <a:rect l="l" t="t" r="r" b="b"/>
              <a:pathLst>
                <a:path w="4662169" h="3209925">
                  <a:moveTo>
                    <a:pt x="0" y="534924"/>
                  </a:moveTo>
                  <a:lnTo>
                    <a:pt x="2186" y="486239"/>
                  </a:lnTo>
                  <a:lnTo>
                    <a:pt x="8619" y="438778"/>
                  </a:lnTo>
                  <a:lnTo>
                    <a:pt x="19109" y="392729"/>
                  </a:lnTo>
                  <a:lnTo>
                    <a:pt x="33469" y="348283"/>
                  </a:lnTo>
                  <a:lnTo>
                    <a:pt x="51508" y="305626"/>
                  </a:lnTo>
                  <a:lnTo>
                    <a:pt x="73039" y="264950"/>
                  </a:lnTo>
                  <a:lnTo>
                    <a:pt x="97871" y="226441"/>
                  </a:lnTo>
                  <a:lnTo>
                    <a:pt x="125816" y="190290"/>
                  </a:lnTo>
                  <a:lnTo>
                    <a:pt x="156686" y="156686"/>
                  </a:lnTo>
                  <a:lnTo>
                    <a:pt x="190290" y="125816"/>
                  </a:lnTo>
                  <a:lnTo>
                    <a:pt x="226441" y="97871"/>
                  </a:lnTo>
                  <a:lnTo>
                    <a:pt x="264950" y="73039"/>
                  </a:lnTo>
                  <a:lnTo>
                    <a:pt x="305626" y="51508"/>
                  </a:lnTo>
                  <a:lnTo>
                    <a:pt x="348283" y="33469"/>
                  </a:lnTo>
                  <a:lnTo>
                    <a:pt x="392729" y="19109"/>
                  </a:lnTo>
                  <a:lnTo>
                    <a:pt x="438778" y="8619"/>
                  </a:lnTo>
                  <a:lnTo>
                    <a:pt x="486239" y="2186"/>
                  </a:lnTo>
                  <a:lnTo>
                    <a:pt x="534924" y="0"/>
                  </a:lnTo>
                  <a:lnTo>
                    <a:pt x="4126992" y="0"/>
                  </a:lnTo>
                  <a:lnTo>
                    <a:pt x="4175676" y="2186"/>
                  </a:lnTo>
                  <a:lnTo>
                    <a:pt x="4223137" y="8619"/>
                  </a:lnTo>
                  <a:lnTo>
                    <a:pt x="4269186" y="19109"/>
                  </a:lnTo>
                  <a:lnTo>
                    <a:pt x="4313632" y="33469"/>
                  </a:lnTo>
                  <a:lnTo>
                    <a:pt x="4356289" y="51508"/>
                  </a:lnTo>
                  <a:lnTo>
                    <a:pt x="4396965" y="73039"/>
                  </a:lnTo>
                  <a:lnTo>
                    <a:pt x="4435474" y="97871"/>
                  </a:lnTo>
                  <a:lnTo>
                    <a:pt x="4471625" y="125816"/>
                  </a:lnTo>
                  <a:lnTo>
                    <a:pt x="4505229" y="156686"/>
                  </a:lnTo>
                  <a:lnTo>
                    <a:pt x="4536099" y="190290"/>
                  </a:lnTo>
                  <a:lnTo>
                    <a:pt x="4564044" y="226441"/>
                  </a:lnTo>
                  <a:lnTo>
                    <a:pt x="4588876" y="264950"/>
                  </a:lnTo>
                  <a:lnTo>
                    <a:pt x="4610407" y="305626"/>
                  </a:lnTo>
                  <a:lnTo>
                    <a:pt x="4628446" y="348283"/>
                  </a:lnTo>
                  <a:lnTo>
                    <a:pt x="4642806" y="392729"/>
                  </a:lnTo>
                  <a:lnTo>
                    <a:pt x="4653296" y="438778"/>
                  </a:lnTo>
                  <a:lnTo>
                    <a:pt x="4659729" y="486239"/>
                  </a:lnTo>
                  <a:lnTo>
                    <a:pt x="4661916" y="534924"/>
                  </a:lnTo>
                  <a:lnTo>
                    <a:pt x="4661916" y="2674620"/>
                  </a:lnTo>
                  <a:lnTo>
                    <a:pt x="4659729" y="2723304"/>
                  </a:lnTo>
                  <a:lnTo>
                    <a:pt x="4653296" y="2770765"/>
                  </a:lnTo>
                  <a:lnTo>
                    <a:pt x="4642806" y="2816814"/>
                  </a:lnTo>
                  <a:lnTo>
                    <a:pt x="4628446" y="2861260"/>
                  </a:lnTo>
                  <a:lnTo>
                    <a:pt x="4610407" y="2903917"/>
                  </a:lnTo>
                  <a:lnTo>
                    <a:pt x="4588876" y="2944593"/>
                  </a:lnTo>
                  <a:lnTo>
                    <a:pt x="4564044" y="2983102"/>
                  </a:lnTo>
                  <a:lnTo>
                    <a:pt x="4536099" y="3019253"/>
                  </a:lnTo>
                  <a:lnTo>
                    <a:pt x="4505229" y="3052857"/>
                  </a:lnTo>
                  <a:lnTo>
                    <a:pt x="4471625" y="3083727"/>
                  </a:lnTo>
                  <a:lnTo>
                    <a:pt x="4435474" y="3111672"/>
                  </a:lnTo>
                  <a:lnTo>
                    <a:pt x="4396965" y="3136504"/>
                  </a:lnTo>
                  <a:lnTo>
                    <a:pt x="4356289" y="3158035"/>
                  </a:lnTo>
                  <a:lnTo>
                    <a:pt x="4313632" y="3176074"/>
                  </a:lnTo>
                  <a:lnTo>
                    <a:pt x="4269186" y="3190434"/>
                  </a:lnTo>
                  <a:lnTo>
                    <a:pt x="4223137" y="3200924"/>
                  </a:lnTo>
                  <a:lnTo>
                    <a:pt x="4175676" y="3207357"/>
                  </a:lnTo>
                  <a:lnTo>
                    <a:pt x="4126992" y="3209544"/>
                  </a:lnTo>
                  <a:lnTo>
                    <a:pt x="534924" y="3209544"/>
                  </a:lnTo>
                  <a:lnTo>
                    <a:pt x="486239" y="3207357"/>
                  </a:lnTo>
                  <a:lnTo>
                    <a:pt x="438778" y="3200924"/>
                  </a:lnTo>
                  <a:lnTo>
                    <a:pt x="392729" y="3190434"/>
                  </a:lnTo>
                  <a:lnTo>
                    <a:pt x="348283" y="3176074"/>
                  </a:lnTo>
                  <a:lnTo>
                    <a:pt x="305626" y="3158035"/>
                  </a:lnTo>
                  <a:lnTo>
                    <a:pt x="264950" y="3136504"/>
                  </a:lnTo>
                  <a:lnTo>
                    <a:pt x="226441" y="3111672"/>
                  </a:lnTo>
                  <a:lnTo>
                    <a:pt x="190290" y="3083727"/>
                  </a:lnTo>
                  <a:lnTo>
                    <a:pt x="156686" y="3052857"/>
                  </a:lnTo>
                  <a:lnTo>
                    <a:pt x="125816" y="3019253"/>
                  </a:lnTo>
                  <a:lnTo>
                    <a:pt x="97871" y="2983102"/>
                  </a:lnTo>
                  <a:lnTo>
                    <a:pt x="73039" y="2944593"/>
                  </a:lnTo>
                  <a:lnTo>
                    <a:pt x="51508" y="2903917"/>
                  </a:lnTo>
                  <a:lnTo>
                    <a:pt x="33469" y="2861260"/>
                  </a:lnTo>
                  <a:lnTo>
                    <a:pt x="19109" y="2816814"/>
                  </a:lnTo>
                  <a:lnTo>
                    <a:pt x="8619" y="2770765"/>
                  </a:lnTo>
                  <a:lnTo>
                    <a:pt x="2186" y="2723304"/>
                  </a:lnTo>
                  <a:lnTo>
                    <a:pt x="0" y="2674620"/>
                  </a:lnTo>
                  <a:lnTo>
                    <a:pt x="0" y="534924"/>
                  </a:lnTo>
                  <a:close/>
                </a:path>
              </a:pathLst>
            </a:custGeom>
            <a:ln w="12700">
              <a:solidFill>
                <a:srgbClr val="FFFFFF"/>
              </a:solidFill>
            </a:ln>
          </p:spPr>
          <p:txBody>
            <a:bodyPr wrap="square" lIns="0" tIns="0" rIns="0" bIns="0" rtlCol="0"/>
            <a:lstStyle>
              <a:defPPr>
                <a:defRPr lang="es-CO"/>
              </a:defPPr>
              <a:lvl1pPr marL="0" algn="l" defTabSz="914400" rtl="0" eaLnBrk="1" latinLnBrk="0" hangingPunct="1">
                <a:defRPr sz="1800" kern="1200">
                  <a:solidFill>
                    <a:sysClr val="windowText" lastClr="000000"/>
                  </a:solidFill>
                  <a:latin typeface="Calibri"/>
                </a:defRPr>
              </a:lvl1pPr>
              <a:lvl2pPr marL="457200" algn="l" defTabSz="914400" rtl="0" eaLnBrk="1" latinLnBrk="0" hangingPunct="1">
                <a:defRPr sz="1800" kern="1200">
                  <a:solidFill>
                    <a:sysClr val="windowText" lastClr="000000"/>
                  </a:solidFill>
                  <a:latin typeface="Calibri"/>
                </a:defRPr>
              </a:lvl2pPr>
              <a:lvl3pPr marL="914400" algn="l" defTabSz="914400" rtl="0" eaLnBrk="1" latinLnBrk="0" hangingPunct="1">
                <a:defRPr sz="1800" kern="1200">
                  <a:solidFill>
                    <a:sysClr val="windowText" lastClr="000000"/>
                  </a:solidFill>
                  <a:latin typeface="Calibri"/>
                </a:defRPr>
              </a:lvl3pPr>
              <a:lvl4pPr marL="1371600" algn="l" defTabSz="914400" rtl="0" eaLnBrk="1" latinLnBrk="0" hangingPunct="1">
                <a:defRPr sz="1800" kern="1200">
                  <a:solidFill>
                    <a:sysClr val="windowText" lastClr="000000"/>
                  </a:solidFill>
                  <a:latin typeface="Calibri"/>
                </a:defRPr>
              </a:lvl4pPr>
              <a:lvl5pPr marL="1828800" algn="l" defTabSz="914400" rtl="0" eaLnBrk="1" latinLnBrk="0" hangingPunct="1">
                <a:defRPr sz="1800" kern="1200">
                  <a:solidFill>
                    <a:sysClr val="windowText" lastClr="000000"/>
                  </a:solidFill>
                  <a:latin typeface="Calibri"/>
                </a:defRPr>
              </a:lvl5pPr>
              <a:lvl6pPr marL="2286000" algn="l" defTabSz="914400" rtl="0" eaLnBrk="1" latinLnBrk="0" hangingPunct="1">
                <a:defRPr sz="1800" kern="1200">
                  <a:solidFill>
                    <a:sysClr val="windowText" lastClr="000000"/>
                  </a:solidFill>
                  <a:latin typeface="Calibri"/>
                </a:defRPr>
              </a:lvl6pPr>
              <a:lvl7pPr marL="2743200" algn="l" defTabSz="914400" rtl="0" eaLnBrk="1" latinLnBrk="0" hangingPunct="1">
                <a:defRPr sz="1800" kern="1200">
                  <a:solidFill>
                    <a:sysClr val="windowText" lastClr="000000"/>
                  </a:solidFill>
                  <a:latin typeface="Calibri"/>
                </a:defRPr>
              </a:lvl7pPr>
              <a:lvl8pPr marL="3200400" algn="l" defTabSz="914400" rtl="0" eaLnBrk="1" latinLnBrk="0" hangingPunct="1">
                <a:defRPr sz="1800" kern="1200">
                  <a:solidFill>
                    <a:sysClr val="windowText" lastClr="000000"/>
                  </a:solidFill>
                  <a:latin typeface="Calibri"/>
                </a:defRPr>
              </a:lvl8pPr>
              <a:lvl9pPr marL="3657600" algn="l" defTabSz="914400" rtl="0" eaLnBrk="1" latinLnBrk="0" hangingPunct="1">
                <a:defRPr sz="1800" kern="1200">
                  <a:solidFill>
                    <a:sysClr val="windowText" lastClr="000000"/>
                  </a:solidFill>
                  <a:latin typeface="Calibri"/>
                </a:defRPr>
              </a:lvl9pPr>
            </a:lstStyle>
            <a:p>
              <a:endParaRPr sz="1200"/>
            </a:p>
          </p:txBody>
        </p:sp>
      </p:grpSp>
      <p:sp>
        <p:nvSpPr>
          <p:cNvPr id="48" name="object 11">
            <a:extLst>
              <a:ext uri="{FF2B5EF4-FFF2-40B4-BE49-F238E27FC236}">
                <a16:creationId xmlns:a16="http://schemas.microsoft.com/office/drawing/2014/main" id="{A6166B71-A550-DA12-7C90-4A2F047045C2}"/>
              </a:ext>
            </a:extLst>
          </p:cNvPr>
          <p:cNvSpPr txBox="1"/>
          <p:nvPr/>
        </p:nvSpPr>
        <p:spPr>
          <a:xfrm>
            <a:off x="8203506" y="1112758"/>
            <a:ext cx="3292820" cy="2254528"/>
          </a:xfrm>
          <a:prstGeom prst="rect">
            <a:avLst/>
          </a:prstGeom>
        </p:spPr>
        <p:txBody>
          <a:bodyPr vert="horz" wrap="square" lIns="0" tIns="35560" rIns="0" bIns="0" rtlCol="0">
            <a:spAutoFit/>
          </a:bodyPr>
          <a:lstStyle>
            <a:defPPr>
              <a:defRPr lang="es-CO"/>
            </a:defPPr>
            <a:lvl1pPr marL="0" algn="l" defTabSz="914400" rtl="0" eaLnBrk="1" latinLnBrk="0" hangingPunct="1">
              <a:defRPr sz="1800" kern="1200">
                <a:solidFill>
                  <a:sysClr val="windowText" lastClr="000000"/>
                </a:solidFill>
                <a:latin typeface="Calibri"/>
              </a:defRPr>
            </a:lvl1pPr>
            <a:lvl2pPr marL="457200" algn="l" defTabSz="914400" rtl="0" eaLnBrk="1" latinLnBrk="0" hangingPunct="1">
              <a:defRPr sz="1800" kern="1200">
                <a:solidFill>
                  <a:sysClr val="windowText" lastClr="000000"/>
                </a:solidFill>
                <a:latin typeface="Calibri"/>
              </a:defRPr>
            </a:lvl2pPr>
            <a:lvl3pPr marL="914400" algn="l" defTabSz="914400" rtl="0" eaLnBrk="1" latinLnBrk="0" hangingPunct="1">
              <a:defRPr sz="1800" kern="1200">
                <a:solidFill>
                  <a:sysClr val="windowText" lastClr="000000"/>
                </a:solidFill>
                <a:latin typeface="Calibri"/>
              </a:defRPr>
            </a:lvl3pPr>
            <a:lvl4pPr marL="1371600" algn="l" defTabSz="914400" rtl="0" eaLnBrk="1" latinLnBrk="0" hangingPunct="1">
              <a:defRPr sz="1800" kern="1200">
                <a:solidFill>
                  <a:sysClr val="windowText" lastClr="000000"/>
                </a:solidFill>
                <a:latin typeface="Calibri"/>
              </a:defRPr>
            </a:lvl4pPr>
            <a:lvl5pPr marL="1828800" algn="l" defTabSz="914400" rtl="0" eaLnBrk="1" latinLnBrk="0" hangingPunct="1">
              <a:defRPr sz="1800" kern="1200">
                <a:solidFill>
                  <a:sysClr val="windowText" lastClr="000000"/>
                </a:solidFill>
                <a:latin typeface="Calibri"/>
              </a:defRPr>
            </a:lvl5pPr>
            <a:lvl6pPr marL="2286000" algn="l" defTabSz="914400" rtl="0" eaLnBrk="1" latinLnBrk="0" hangingPunct="1">
              <a:defRPr sz="1800" kern="1200">
                <a:solidFill>
                  <a:sysClr val="windowText" lastClr="000000"/>
                </a:solidFill>
                <a:latin typeface="Calibri"/>
              </a:defRPr>
            </a:lvl6pPr>
            <a:lvl7pPr marL="2743200" algn="l" defTabSz="914400" rtl="0" eaLnBrk="1" latinLnBrk="0" hangingPunct="1">
              <a:defRPr sz="1800" kern="1200">
                <a:solidFill>
                  <a:sysClr val="windowText" lastClr="000000"/>
                </a:solidFill>
                <a:latin typeface="Calibri"/>
              </a:defRPr>
            </a:lvl7pPr>
            <a:lvl8pPr marL="3200400" algn="l" defTabSz="914400" rtl="0" eaLnBrk="1" latinLnBrk="0" hangingPunct="1">
              <a:defRPr sz="1800" kern="1200">
                <a:solidFill>
                  <a:sysClr val="windowText" lastClr="000000"/>
                </a:solidFill>
                <a:latin typeface="Calibri"/>
              </a:defRPr>
            </a:lvl8pPr>
            <a:lvl9pPr marL="3657600" algn="l" defTabSz="914400" rtl="0" eaLnBrk="1" latinLnBrk="0" hangingPunct="1">
              <a:defRPr sz="1800" kern="1200">
                <a:solidFill>
                  <a:sysClr val="windowText" lastClr="000000"/>
                </a:solidFill>
                <a:latin typeface="Calibri"/>
              </a:defRPr>
            </a:lvl9pPr>
          </a:lstStyle>
          <a:p>
            <a:pPr marL="12700" marR="5080" algn="ctr">
              <a:lnSpc>
                <a:spcPct val="91600"/>
              </a:lnSpc>
              <a:spcBef>
                <a:spcPts val="280"/>
              </a:spcBef>
            </a:pPr>
            <a:r>
              <a:rPr sz="1400" b="1" dirty="0">
                <a:solidFill>
                  <a:sysClr val="window" lastClr="FFFFFF"/>
                </a:solidFill>
                <a:latin typeface="Helvetica" panose="020B0604020202020204" pitchFamily="34" charset="0"/>
                <a:cs typeface="Helvetica" panose="020B0604020202020204" pitchFamily="34" charset="0"/>
              </a:rPr>
              <a:t>RESPONSABILIDAD FISCAL </a:t>
            </a:r>
            <a:endParaRPr lang="es-MX" sz="1400" b="1" dirty="0">
              <a:solidFill>
                <a:sysClr val="window" lastClr="FFFFFF"/>
              </a:solidFill>
              <a:latin typeface="Helvetica" panose="020B0604020202020204" pitchFamily="34" charset="0"/>
              <a:cs typeface="Helvetica" panose="020B0604020202020204" pitchFamily="34" charset="0"/>
            </a:endParaRPr>
          </a:p>
          <a:p>
            <a:pPr marL="12700" marR="5080" algn="just">
              <a:lnSpc>
                <a:spcPct val="91600"/>
              </a:lnSpc>
              <a:spcBef>
                <a:spcPts val="280"/>
              </a:spcBef>
            </a:pPr>
            <a:r>
              <a:rPr sz="1400" dirty="0">
                <a:solidFill>
                  <a:sysClr val="window" lastClr="FFFFFF"/>
                </a:solidFill>
                <a:latin typeface="Helvetica" panose="020B0604020202020204" pitchFamily="34" charset="0"/>
                <a:cs typeface="Helvetica" panose="020B0604020202020204" pitchFamily="34" charset="0"/>
              </a:rPr>
              <a:t>Los supervisores,  en su condición de gestores fiscales, al  manejar o administrar recursos públicos, se  encuentran obligados a resarcir los daños  ocasionados al patrimonio público como  consecuencia de sus conductas, bien sea  dolosa o culposa, mediante el pago de una  indemnización pecuniaria que compense el  perjuicio sufrido por la respectiva entidad  estatal.</a:t>
            </a:r>
          </a:p>
        </p:txBody>
      </p:sp>
      <p:grpSp>
        <p:nvGrpSpPr>
          <p:cNvPr id="49" name="object 12">
            <a:extLst>
              <a:ext uri="{FF2B5EF4-FFF2-40B4-BE49-F238E27FC236}">
                <a16:creationId xmlns:a16="http://schemas.microsoft.com/office/drawing/2014/main" id="{ACB25CAB-A187-A419-5271-8522BF29DFDE}"/>
              </a:ext>
            </a:extLst>
          </p:cNvPr>
          <p:cNvGrpSpPr/>
          <p:nvPr/>
        </p:nvGrpSpPr>
        <p:grpSpPr>
          <a:xfrm>
            <a:off x="1261838" y="3718633"/>
            <a:ext cx="3620770" cy="2260600"/>
            <a:chOff x="3872484" y="5676900"/>
            <a:chExt cx="4662170" cy="3209925"/>
          </a:xfrm>
        </p:grpSpPr>
        <p:sp>
          <p:nvSpPr>
            <p:cNvPr id="56" name="object 13">
              <a:extLst>
                <a:ext uri="{FF2B5EF4-FFF2-40B4-BE49-F238E27FC236}">
                  <a16:creationId xmlns:a16="http://schemas.microsoft.com/office/drawing/2014/main" id="{B8B92469-AE92-4814-7EF6-6D34375097F9}"/>
                </a:ext>
              </a:extLst>
            </p:cNvPr>
            <p:cNvSpPr/>
            <p:nvPr/>
          </p:nvSpPr>
          <p:spPr>
            <a:xfrm>
              <a:off x="3872484" y="5676900"/>
              <a:ext cx="4662170" cy="3209925"/>
            </a:xfrm>
            <a:custGeom>
              <a:avLst/>
              <a:gdLst/>
              <a:ahLst/>
              <a:cxnLst/>
              <a:rect l="l" t="t" r="r" b="b"/>
              <a:pathLst>
                <a:path w="4662170" h="3209925">
                  <a:moveTo>
                    <a:pt x="4126991" y="0"/>
                  </a:moveTo>
                  <a:lnTo>
                    <a:pt x="534924" y="0"/>
                  </a:lnTo>
                  <a:lnTo>
                    <a:pt x="486239" y="2186"/>
                  </a:lnTo>
                  <a:lnTo>
                    <a:pt x="438778" y="8619"/>
                  </a:lnTo>
                  <a:lnTo>
                    <a:pt x="392729" y="19109"/>
                  </a:lnTo>
                  <a:lnTo>
                    <a:pt x="348283" y="33469"/>
                  </a:lnTo>
                  <a:lnTo>
                    <a:pt x="305626" y="51508"/>
                  </a:lnTo>
                  <a:lnTo>
                    <a:pt x="264950" y="73039"/>
                  </a:lnTo>
                  <a:lnTo>
                    <a:pt x="226441" y="97871"/>
                  </a:lnTo>
                  <a:lnTo>
                    <a:pt x="190290" y="125816"/>
                  </a:lnTo>
                  <a:lnTo>
                    <a:pt x="156686" y="156686"/>
                  </a:lnTo>
                  <a:lnTo>
                    <a:pt x="125816" y="190290"/>
                  </a:lnTo>
                  <a:lnTo>
                    <a:pt x="97871" y="226441"/>
                  </a:lnTo>
                  <a:lnTo>
                    <a:pt x="73039" y="264950"/>
                  </a:lnTo>
                  <a:lnTo>
                    <a:pt x="51508" y="305626"/>
                  </a:lnTo>
                  <a:lnTo>
                    <a:pt x="33469" y="348283"/>
                  </a:lnTo>
                  <a:lnTo>
                    <a:pt x="19109" y="392729"/>
                  </a:lnTo>
                  <a:lnTo>
                    <a:pt x="8619" y="438778"/>
                  </a:lnTo>
                  <a:lnTo>
                    <a:pt x="2186" y="486239"/>
                  </a:lnTo>
                  <a:lnTo>
                    <a:pt x="0" y="534924"/>
                  </a:lnTo>
                  <a:lnTo>
                    <a:pt x="0" y="2674620"/>
                  </a:lnTo>
                  <a:lnTo>
                    <a:pt x="2186" y="2723304"/>
                  </a:lnTo>
                  <a:lnTo>
                    <a:pt x="8619" y="2770765"/>
                  </a:lnTo>
                  <a:lnTo>
                    <a:pt x="19109" y="2816814"/>
                  </a:lnTo>
                  <a:lnTo>
                    <a:pt x="33469" y="2861260"/>
                  </a:lnTo>
                  <a:lnTo>
                    <a:pt x="51508" y="2903917"/>
                  </a:lnTo>
                  <a:lnTo>
                    <a:pt x="73039" y="2944593"/>
                  </a:lnTo>
                  <a:lnTo>
                    <a:pt x="97871" y="2983102"/>
                  </a:lnTo>
                  <a:lnTo>
                    <a:pt x="125816" y="3019253"/>
                  </a:lnTo>
                  <a:lnTo>
                    <a:pt x="156686" y="3052857"/>
                  </a:lnTo>
                  <a:lnTo>
                    <a:pt x="190290" y="3083727"/>
                  </a:lnTo>
                  <a:lnTo>
                    <a:pt x="226441" y="3111672"/>
                  </a:lnTo>
                  <a:lnTo>
                    <a:pt x="264950" y="3136504"/>
                  </a:lnTo>
                  <a:lnTo>
                    <a:pt x="305626" y="3158035"/>
                  </a:lnTo>
                  <a:lnTo>
                    <a:pt x="348283" y="3176074"/>
                  </a:lnTo>
                  <a:lnTo>
                    <a:pt x="392729" y="3190434"/>
                  </a:lnTo>
                  <a:lnTo>
                    <a:pt x="438778" y="3200924"/>
                  </a:lnTo>
                  <a:lnTo>
                    <a:pt x="486239" y="3207357"/>
                  </a:lnTo>
                  <a:lnTo>
                    <a:pt x="534924" y="3209544"/>
                  </a:lnTo>
                  <a:lnTo>
                    <a:pt x="4126991" y="3209544"/>
                  </a:lnTo>
                  <a:lnTo>
                    <a:pt x="4175676" y="3207357"/>
                  </a:lnTo>
                  <a:lnTo>
                    <a:pt x="4223137" y="3200924"/>
                  </a:lnTo>
                  <a:lnTo>
                    <a:pt x="4269186" y="3190434"/>
                  </a:lnTo>
                  <a:lnTo>
                    <a:pt x="4313632" y="3176074"/>
                  </a:lnTo>
                  <a:lnTo>
                    <a:pt x="4356289" y="3158035"/>
                  </a:lnTo>
                  <a:lnTo>
                    <a:pt x="4396965" y="3136504"/>
                  </a:lnTo>
                  <a:lnTo>
                    <a:pt x="4435474" y="3111672"/>
                  </a:lnTo>
                  <a:lnTo>
                    <a:pt x="4471625" y="3083727"/>
                  </a:lnTo>
                  <a:lnTo>
                    <a:pt x="4505229" y="3052857"/>
                  </a:lnTo>
                  <a:lnTo>
                    <a:pt x="4536099" y="3019253"/>
                  </a:lnTo>
                  <a:lnTo>
                    <a:pt x="4564044" y="2983102"/>
                  </a:lnTo>
                  <a:lnTo>
                    <a:pt x="4588876" y="2944593"/>
                  </a:lnTo>
                  <a:lnTo>
                    <a:pt x="4610407" y="2903917"/>
                  </a:lnTo>
                  <a:lnTo>
                    <a:pt x="4628446" y="2861260"/>
                  </a:lnTo>
                  <a:lnTo>
                    <a:pt x="4642806" y="2816814"/>
                  </a:lnTo>
                  <a:lnTo>
                    <a:pt x="4653296" y="2770765"/>
                  </a:lnTo>
                  <a:lnTo>
                    <a:pt x="4659729" y="2723304"/>
                  </a:lnTo>
                  <a:lnTo>
                    <a:pt x="4661916" y="2674620"/>
                  </a:lnTo>
                  <a:lnTo>
                    <a:pt x="4661916" y="534924"/>
                  </a:lnTo>
                  <a:lnTo>
                    <a:pt x="4659729" y="486239"/>
                  </a:lnTo>
                  <a:lnTo>
                    <a:pt x="4653296" y="438778"/>
                  </a:lnTo>
                  <a:lnTo>
                    <a:pt x="4642806" y="392729"/>
                  </a:lnTo>
                  <a:lnTo>
                    <a:pt x="4628446" y="348283"/>
                  </a:lnTo>
                  <a:lnTo>
                    <a:pt x="4610407" y="305626"/>
                  </a:lnTo>
                  <a:lnTo>
                    <a:pt x="4588876" y="264950"/>
                  </a:lnTo>
                  <a:lnTo>
                    <a:pt x="4564044" y="226441"/>
                  </a:lnTo>
                  <a:lnTo>
                    <a:pt x="4536099" y="190290"/>
                  </a:lnTo>
                  <a:lnTo>
                    <a:pt x="4505229" y="156686"/>
                  </a:lnTo>
                  <a:lnTo>
                    <a:pt x="4471625" y="125816"/>
                  </a:lnTo>
                  <a:lnTo>
                    <a:pt x="4435474" y="97871"/>
                  </a:lnTo>
                  <a:lnTo>
                    <a:pt x="4396965" y="73039"/>
                  </a:lnTo>
                  <a:lnTo>
                    <a:pt x="4356289" y="51508"/>
                  </a:lnTo>
                  <a:lnTo>
                    <a:pt x="4313632" y="33469"/>
                  </a:lnTo>
                  <a:lnTo>
                    <a:pt x="4269186" y="19109"/>
                  </a:lnTo>
                  <a:lnTo>
                    <a:pt x="4223137" y="8619"/>
                  </a:lnTo>
                  <a:lnTo>
                    <a:pt x="4175676" y="2186"/>
                  </a:lnTo>
                  <a:lnTo>
                    <a:pt x="4126991" y="0"/>
                  </a:lnTo>
                  <a:close/>
                </a:path>
              </a:pathLst>
            </a:custGeom>
            <a:solidFill>
              <a:srgbClr val="6FAC46"/>
            </a:solidFill>
          </p:spPr>
          <p:txBody>
            <a:bodyPr wrap="square" lIns="0" tIns="0" rIns="0" bIns="0" rtlCol="0"/>
            <a:lstStyle>
              <a:defPPr>
                <a:defRPr lang="es-CO"/>
              </a:defPPr>
              <a:lvl1pPr marL="0" algn="l" defTabSz="914400" rtl="0" eaLnBrk="1" latinLnBrk="0" hangingPunct="1">
                <a:defRPr sz="1800" kern="1200">
                  <a:solidFill>
                    <a:sysClr val="windowText" lastClr="000000"/>
                  </a:solidFill>
                  <a:latin typeface="Calibri"/>
                </a:defRPr>
              </a:lvl1pPr>
              <a:lvl2pPr marL="457200" algn="l" defTabSz="914400" rtl="0" eaLnBrk="1" latinLnBrk="0" hangingPunct="1">
                <a:defRPr sz="1800" kern="1200">
                  <a:solidFill>
                    <a:sysClr val="windowText" lastClr="000000"/>
                  </a:solidFill>
                  <a:latin typeface="Calibri"/>
                </a:defRPr>
              </a:lvl2pPr>
              <a:lvl3pPr marL="914400" algn="l" defTabSz="914400" rtl="0" eaLnBrk="1" latinLnBrk="0" hangingPunct="1">
                <a:defRPr sz="1800" kern="1200">
                  <a:solidFill>
                    <a:sysClr val="windowText" lastClr="000000"/>
                  </a:solidFill>
                  <a:latin typeface="Calibri"/>
                </a:defRPr>
              </a:lvl3pPr>
              <a:lvl4pPr marL="1371600" algn="l" defTabSz="914400" rtl="0" eaLnBrk="1" latinLnBrk="0" hangingPunct="1">
                <a:defRPr sz="1800" kern="1200">
                  <a:solidFill>
                    <a:sysClr val="windowText" lastClr="000000"/>
                  </a:solidFill>
                  <a:latin typeface="Calibri"/>
                </a:defRPr>
              </a:lvl4pPr>
              <a:lvl5pPr marL="1828800" algn="l" defTabSz="914400" rtl="0" eaLnBrk="1" latinLnBrk="0" hangingPunct="1">
                <a:defRPr sz="1800" kern="1200">
                  <a:solidFill>
                    <a:sysClr val="windowText" lastClr="000000"/>
                  </a:solidFill>
                  <a:latin typeface="Calibri"/>
                </a:defRPr>
              </a:lvl5pPr>
              <a:lvl6pPr marL="2286000" algn="l" defTabSz="914400" rtl="0" eaLnBrk="1" latinLnBrk="0" hangingPunct="1">
                <a:defRPr sz="1800" kern="1200">
                  <a:solidFill>
                    <a:sysClr val="windowText" lastClr="000000"/>
                  </a:solidFill>
                  <a:latin typeface="Calibri"/>
                </a:defRPr>
              </a:lvl6pPr>
              <a:lvl7pPr marL="2743200" algn="l" defTabSz="914400" rtl="0" eaLnBrk="1" latinLnBrk="0" hangingPunct="1">
                <a:defRPr sz="1800" kern="1200">
                  <a:solidFill>
                    <a:sysClr val="windowText" lastClr="000000"/>
                  </a:solidFill>
                  <a:latin typeface="Calibri"/>
                </a:defRPr>
              </a:lvl7pPr>
              <a:lvl8pPr marL="3200400" algn="l" defTabSz="914400" rtl="0" eaLnBrk="1" latinLnBrk="0" hangingPunct="1">
                <a:defRPr sz="1800" kern="1200">
                  <a:solidFill>
                    <a:sysClr val="windowText" lastClr="000000"/>
                  </a:solidFill>
                  <a:latin typeface="Calibri"/>
                </a:defRPr>
              </a:lvl8pPr>
              <a:lvl9pPr marL="3657600" algn="l" defTabSz="914400" rtl="0" eaLnBrk="1" latinLnBrk="0" hangingPunct="1">
                <a:defRPr sz="1800" kern="1200">
                  <a:solidFill>
                    <a:sysClr val="windowText" lastClr="000000"/>
                  </a:solidFill>
                  <a:latin typeface="Calibri"/>
                </a:defRPr>
              </a:lvl9pPr>
            </a:lstStyle>
            <a:p>
              <a:endParaRPr sz="1200"/>
            </a:p>
          </p:txBody>
        </p:sp>
        <p:sp>
          <p:nvSpPr>
            <p:cNvPr id="57" name="object 14">
              <a:extLst>
                <a:ext uri="{FF2B5EF4-FFF2-40B4-BE49-F238E27FC236}">
                  <a16:creationId xmlns:a16="http://schemas.microsoft.com/office/drawing/2014/main" id="{3DA8F771-4945-7ECC-00BB-D2E3BBB9B628}"/>
                </a:ext>
              </a:extLst>
            </p:cNvPr>
            <p:cNvSpPr/>
            <p:nvPr/>
          </p:nvSpPr>
          <p:spPr>
            <a:xfrm>
              <a:off x="3872484" y="5676900"/>
              <a:ext cx="4662170" cy="3209925"/>
            </a:xfrm>
            <a:custGeom>
              <a:avLst/>
              <a:gdLst/>
              <a:ahLst/>
              <a:cxnLst/>
              <a:rect l="l" t="t" r="r" b="b"/>
              <a:pathLst>
                <a:path w="4662170" h="3209925">
                  <a:moveTo>
                    <a:pt x="0" y="534924"/>
                  </a:moveTo>
                  <a:lnTo>
                    <a:pt x="2186" y="486239"/>
                  </a:lnTo>
                  <a:lnTo>
                    <a:pt x="8619" y="438778"/>
                  </a:lnTo>
                  <a:lnTo>
                    <a:pt x="19109" y="392729"/>
                  </a:lnTo>
                  <a:lnTo>
                    <a:pt x="33469" y="348283"/>
                  </a:lnTo>
                  <a:lnTo>
                    <a:pt x="51508" y="305626"/>
                  </a:lnTo>
                  <a:lnTo>
                    <a:pt x="73039" y="264950"/>
                  </a:lnTo>
                  <a:lnTo>
                    <a:pt x="97871" y="226441"/>
                  </a:lnTo>
                  <a:lnTo>
                    <a:pt x="125816" y="190290"/>
                  </a:lnTo>
                  <a:lnTo>
                    <a:pt x="156686" y="156686"/>
                  </a:lnTo>
                  <a:lnTo>
                    <a:pt x="190290" y="125816"/>
                  </a:lnTo>
                  <a:lnTo>
                    <a:pt x="226441" y="97871"/>
                  </a:lnTo>
                  <a:lnTo>
                    <a:pt x="264950" y="73039"/>
                  </a:lnTo>
                  <a:lnTo>
                    <a:pt x="305626" y="51508"/>
                  </a:lnTo>
                  <a:lnTo>
                    <a:pt x="348283" y="33469"/>
                  </a:lnTo>
                  <a:lnTo>
                    <a:pt x="392729" y="19109"/>
                  </a:lnTo>
                  <a:lnTo>
                    <a:pt x="438778" y="8619"/>
                  </a:lnTo>
                  <a:lnTo>
                    <a:pt x="486239" y="2186"/>
                  </a:lnTo>
                  <a:lnTo>
                    <a:pt x="534924" y="0"/>
                  </a:lnTo>
                  <a:lnTo>
                    <a:pt x="4126991" y="0"/>
                  </a:lnTo>
                  <a:lnTo>
                    <a:pt x="4175676" y="2186"/>
                  </a:lnTo>
                  <a:lnTo>
                    <a:pt x="4223137" y="8619"/>
                  </a:lnTo>
                  <a:lnTo>
                    <a:pt x="4269186" y="19109"/>
                  </a:lnTo>
                  <a:lnTo>
                    <a:pt x="4313632" y="33469"/>
                  </a:lnTo>
                  <a:lnTo>
                    <a:pt x="4356289" y="51508"/>
                  </a:lnTo>
                  <a:lnTo>
                    <a:pt x="4396965" y="73039"/>
                  </a:lnTo>
                  <a:lnTo>
                    <a:pt x="4435474" y="97871"/>
                  </a:lnTo>
                  <a:lnTo>
                    <a:pt x="4471625" y="125816"/>
                  </a:lnTo>
                  <a:lnTo>
                    <a:pt x="4505229" y="156686"/>
                  </a:lnTo>
                  <a:lnTo>
                    <a:pt x="4536099" y="190290"/>
                  </a:lnTo>
                  <a:lnTo>
                    <a:pt x="4564044" y="226441"/>
                  </a:lnTo>
                  <a:lnTo>
                    <a:pt x="4588876" y="264950"/>
                  </a:lnTo>
                  <a:lnTo>
                    <a:pt x="4610407" y="305626"/>
                  </a:lnTo>
                  <a:lnTo>
                    <a:pt x="4628446" y="348283"/>
                  </a:lnTo>
                  <a:lnTo>
                    <a:pt x="4642806" y="392729"/>
                  </a:lnTo>
                  <a:lnTo>
                    <a:pt x="4653296" y="438778"/>
                  </a:lnTo>
                  <a:lnTo>
                    <a:pt x="4659729" y="486239"/>
                  </a:lnTo>
                  <a:lnTo>
                    <a:pt x="4661916" y="534924"/>
                  </a:lnTo>
                  <a:lnTo>
                    <a:pt x="4661916" y="2674620"/>
                  </a:lnTo>
                  <a:lnTo>
                    <a:pt x="4659729" y="2723304"/>
                  </a:lnTo>
                  <a:lnTo>
                    <a:pt x="4653296" y="2770765"/>
                  </a:lnTo>
                  <a:lnTo>
                    <a:pt x="4642806" y="2816814"/>
                  </a:lnTo>
                  <a:lnTo>
                    <a:pt x="4628446" y="2861260"/>
                  </a:lnTo>
                  <a:lnTo>
                    <a:pt x="4610407" y="2903917"/>
                  </a:lnTo>
                  <a:lnTo>
                    <a:pt x="4588876" y="2944593"/>
                  </a:lnTo>
                  <a:lnTo>
                    <a:pt x="4564044" y="2983102"/>
                  </a:lnTo>
                  <a:lnTo>
                    <a:pt x="4536099" y="3019253"/>
                  </a:lnTo>
                  <a:lnTo>
                    <a:pt x="4505229" y="3052857"/>
                  </a:lnTo>
                  <a:lnTo>
                    <a:pt x="4471625" y="3083727"/>
                  </a:lnTo>
                  <a:lnTo>
                    <a:pt x="4435474" y="3111672"/>
                  </a:lnTo>
                  <a:lnTo>
                    <a:pt x="4396965" y="3136504"/>
                  </a:lnTo>
                  <a:lnTo>
                    <a:pt x="4356289" y="3158035"/>
                  </a:lnTo>
                  <a:lnTo>
                    <a:pt x="4313632" y="3176074"/>
                  </a:lnTo>
                  <a:lnTo>
                    <a:pt x="4269186" y="3190434"/>
                  </a:lnTo>
                  <a:lnTo>
                    <a:pt x="4223137" y="3200924"/>
                  </a:lnTo>
                  <a:lnTo>
                    <a:pt x="4175676" y="3207357"/>
                  </a:lnTo>
                  <a:lnTo>
                    <a:pt x="4126991" y="3209544"/>
                  </a:lnTo>
                  <a:lnTo>
                    <a:pt x="534924" y="3209544"/>
                  </a:lnTo>
                  <a:lnTo>
                    <a:pt x="486239" y="3207357"/>
                  </a:lnTo>
                  <a:lnTo>
                    <a:pt x="438778" y="3200924"/>
                  </a:lnTo>
                  <a:lnTo>
                    <a:pt x="392729" y="3190434"/>
                  </a:lnTo>
                  <a:lnTo>
                    <a:pt x="348283" y="3176074"/>
                  </a:lnTo>
                  <a:lnTo>
                    <a:pt x="305626" y="3158035"/>
                  </a:lnTo>
                  <a:lnTo>
                    <a:pt x="264950" y="3136504"/>
                  </a:lnTo>
                  <a:lnTo>
                    <a:pt x="226441" y="3111672"/>
                  </a:lnTo>
                  <a:lnTo>
                    <a:pt x="190290" y="3083727"/>
                  </a:lnTo>
                  <a:lnTo>
                    <a:pt x="156686" y="3052857"/>
                  </a:lnTo>
                  <a:lnTo>
                    <a:pt x="125816" y="3019253"/>
                  </a:lnTo>
                  <a:lnTo>
                    <a:pt x="97871" y="2983102"/>
                  </a:lnTo>
                  <a:lnTo>
                    <a:pt x="73039" y="2944593"/>
                  </a:lnTo>
                  <a:lnTo>
                    <a:pt x="51508" y="2903917"/>
                  </a:lnTo>
                  <a:lnTo>
                    <a:pt x="33469" y="2861260"/>
                  </a:lnTo>
                  <a:lnTo>
                    <a:pt x="19109" y="2816814"/>
                  </a:lnTo>
                  <a:lnTo>
                    <a:pt x="8619" y="2770765"/>
                  </a:lnTo>
                  <a:lnTo>
                    <a:pt x="2186" y="2723304"/>
                  </a:lnTo>
                  <a:lnTo>
                    <a:pt x="0" y="2674620"/>
                  </a:lnTo>
                  <a:lnTo>
                    <a:pt x="0" y="534924"/>
                  </a:lnTo>
                  <a:close/>
                </a:path>
              </a:pathLst>
            </a:custGeom>
            <a:ln w="12700">
              <a:solidFill>
                <a:srgbClr val="FFFFFF"/>
              </a:solidFill>
            </a:ln>
          </p:spPr>
          <p:txBody>
            <a:bodyPr wrap="square" lIns="0" tIns="0" rIns="0" bIns="0" rtlCol="0"/>
            <a:lstStyle>
              <a:defPPr>
                <a:defRPr lang="es-CO"/>
              </a:defPPr>
              <a:lvl1pPr marL="0" algn="l" defTabSz="914400" rtl="0" eaLnBrk="1" latinLnBrk="0" hangingPunct="1">
                <a:defRPr sz="1800" kern="1200">
                  <a:solidFill>
                    <a:sysClr val="windowText" lastClr="000000"/>
                  </a:solidFill>
                  <a:latin typeface="Calibri"/>
                </a:defRPr>
              </a:lvl1pPr>
              <a:lvl2pPr marL="457200" algn="l" defTabSz="914400" rtl="0" eaLnBrk="1" latinLnBrk="0" hangingPunct="1">
                <a:defRPr sz="1800" kern="1200">
                  <a:solidFill>
                    <a:sysClr val="windowText" lastClr="000000"/>
                  </a:solidFill>
                  <a:latin typeface="Calibri"/>
                </a:defRPr>
              </a:lvl2pPr>
              <a:lvl3pPr marL="914400" algn="l" defTabSz="914400" rtl="0" eaLnBrk="1" latinLnBrk="0" hangingPunct="1">
                <a:defRPr sz="1800" kern="1200">
                  <a:solidFill>
                    <a:sysClr val="windowText" lastClr="000000"/>
                  </a:solidFill>
                  <a:latin typeface="Calibri"/>
                </a:defRPr>
              </a:lvl3pPr>
              <a:lvl4pPr marL="1371600" algn="l" defTabSz="914400" rtl="0" eaLnBrk="1" latinLnBrk="0" hangingPunct="1">
                <a:defRPr sz="1800" kern="1200">
                  <a:solidFill>
                    <a:sysClr val="windowText" lastClr="000000"/>
                  </a:solidFill>
                  <a:latin typeface="Calibri"/>
                </a:defRPr>
              </a:lvl4pPr>
              <a:lvl5pPr marL="1828800" algn="l" defTabSz="914400" rtl="0" eaLnBrk="1" latinLnBrk="0" hangingPunct="1">
                <a:defRPr sz="1800" kern="1200">
                  <a:solidFill>
                    <a:sysClr val="windowText" lastClr="000000"/>
                  </a:solidFill>
                  <a:latin typeface="Calibri"/>
                </a:defRPr>
              </a:lvl5pPr>
              <a:lvl6pPr marL="2286000" algn="l" defTabSz="914400" rtl="0" eaLnBrk="1" latinLnBrk="0" hangingPunct="1">
                <a:defRPr sz="1800" kern="1200">
                  <a:solidFill>
                    <a:sysClr val="windowText" lastClr="000000"/>
                  </a:solidFill>
                  <a:latin typeface="Calibri"/>
                </a:defRPr>
              </a:lvl6pPr>
              <a:lvl7pPr marL="2743200" algn="l" defTabSz="914400" rtl="0" eaLnBrk="1" latinLnBrk="0" hangingPunct="1">
                <a:defRPr sz="1800" kern="1200">
                  <a:solidFill>
                    <a:sysClr val="windowText" lastClr="000000"/>
                  </a:solidFill>
                  <a:latin typeface="Calibri"/>
                </a:defRPr>
              </a:lvl7pPr>
              <a:lvl8pPr marL="3200400" algn="l" defTabSz="914400" rtl="0" eaLnBrk="1" latinLnBrk="0" hangingPunct="1">
                <a:defRPr sz="1800" kern="1200">
                  <a:solidFill>
                    <a:sysClr val="windowText" lastClr="000000"/>
                  </a:solidFill>
                  <a:latin typeface="Calibri"/>
                </a:defRPr>
              </a:lvl8pPr>
              <a:lvl9pPr marL="3657600" algn="l" defTabSz="914400" rtl="0" eaLnBrk="1" latinLnBrk="0" hangingPunct="1">
                <a:defRPr sz="1800" kern="1200">
                  <a:solidFill>
                    <a:sysClr val="windowText" lastClr="000000"/>
                  </a:solidFill>
                  <a:latin typeface="Calibri"/>
                </a:defRPr>
              </a:lvl9pPr>
            </a:lstStyle>
            <a:p>
              <a:endParaRPr sz="1200"/>
            </a:p>
          </p:txBody>
        </p:sp>
      </p:grpSp>
      <p:grpSp>
        <p:nvGrpSpPr>
          <p:cNvPr id="50" name="object 18">
            <a:extLst>
              <a:ext uri="{FF2B5EF4-FFF2-40B4-BE49-F238E27FC236}">
                <a16:creationId xmlns:a16="http://schemas.microsoft.com/office/drawing/2014/main" id="{1EF34C6C-FE8E-F01E-8543-2B5171C79289}"/>
              </a:ext>
            </a:extLst>
          </p:cNvPr>
          <p:cNvGrpSpPr/>
          <p:nvPr/>
        </p:nvGrpSpPr>
        <p:grpSpPr>
          <a:xfrm>
            <a:off x="8203506" y="3978374"/>
            <a:ext cx="3848055" cy="2406474"/>
            <a:chOff x="8673083" y="5676900"/>
            <a:chExt cx="4662170" cy="3209925"/>
          </a:xfrm>
        </p:grpSpPr>
        <p:sp>
          <p:nvSpPr>
            <p:cNvPr id="54" name="object 19">
              <a:extLst>
                <a:ext uri="{FF2B5EF4-FFF2-40B4-BE49-F238E27FC236}">
                  <a16:creationId xmlns:a16="http://schemas.microsoft.com/office/drawing/2014/main" id="{5D31EAA3-A803-55E6-D946-AE593B20FDBE}"/>
                </a:ext>
              </a:extLst>
            </p:cNvPr>
            <p:cNvSpPr/>
            <p:nvPr/>
          </p:nvSpPr>
          <p:spPr>
            <a:xfrm>
              <a:off x="8673083" y="5676900"/>
              <a:ext cx="4662170" cy="3209925"/>
            </a:xfrm>
            <a:custGeom>
              <a:avLst/>
              <a:gdLst/>
              <a:ahLst/>
              <a:cxnLst/>
              <a:rect l="l" t="t" r="r" b="b"/>
              <a:pathLst>
                <a:path w="4662169" h="3209925">
                  <a:moveTo>
                    <a:pt x="4126992" y="0"/>
                  </a:moveTo>
                  <a:lnTo>
                    <a:pt x="534924" y="0"/>
                  </a:lnTo>
                  <a:lnTo>
                    <a:pt x="486239" y="2186"/>
                  </a:lnTo>
                  <a:lnTo>
                    <a:pt x="438778" y="8619"/>
                  </a:lnTo>
                  <a:lnTo>
                    <a:pt x="392729" y="19109"/>
                  </a:lnTo>
                  <a:lnTo>
                    <a:pt x="348283" y="33469"/>
                  </a:lnTo>
                  <a:lnTo>
                    <a:pt x="305626" y="51508"/>
                  </a:lnTo>
                  <a:lnTo>
                    <a:pt x="264950" y="73039"/>
                  </a:lnTo>
                  <a:lnTo>
                    <a:pt x="226441" y="97871"/>
                  </a:lnTo>
                  <a:lnTo>
                    <a:pt x="190290" y="125816"/>
                  </a:lnTo>
                  <a:lnTo>
                    <a:pt x="156686" y="156686"/>
                  </a:lnTo>
                  <a:lnTo>
                    <a:pt x="125816" y="190290"/>
                  </a:lnTo>
                  <a:lnTo>
                    <a:pt x="97871" y="226441"/>
                  </a:lnTo>
                  <a:lnTo>
                    <a:pt x="73039" y="264950"/>
                  </a:lnTo>
                  <a:lnTo>
                    <a:pt x="51508" y="305626"/>
                  </a:lnTo>
                  <a:lnTo>
                    <a:pt x="33469" y="348283"/>
                  </a:lnTo>
                  <a:lnTo>
                    <a:pt x="19109" y="392729"/>
                  </a:lnTo>
                  <a:lnTo>
                    <a:pt x="8619" y="438778"/>
                  </a:lnTo>
                  <a:lnTo>
                    <a:pt x="2186" y="486239"/>
                  </a:lnTo>
                  <a:lnTo>
                    <a:pt x="0" y="534924"/>
                  </a:lnTo>
                  <a:lnTo>
                    <a:pt x="0" y="2674620"/>
                  </a:lnTo>
                  <a:lnTo>
                    <a:pt x="2186" y="2723304"/>
                  </a:lnTo>
                  <a:lnTo>
                    <a:pt x="8619" y="2770765"/>
                  </a:lnTo>
                  <a:lnTo>
                    <a:pt x="19109" y="2816814"/>
                  </a:lnTo>
                  <a:lnTo>
                    <a:pt x="33469" y="2861260"/>
                  </a:lnTo>
                  <a:lnTo>
                    <a:pt x="51508" y="2903917"/>
                  </a:lnTo>
                  <a:lnTo>
                    <a:pt x="73039" y="2944593"/>
                  </a:lnTo>
                  <a:lnTo>
                    <a:pt x="97871" y="2983102"/>
                  </a:lnTo>
                  <a:lnTo>
                    <a:pt x="125816" y="3019253"/>
                  </a:lnTo>
                  <a:lnTo>
                    <a:pt x="156686" y="3052857"/>
                  </a:lnTo>
                  <a:lnTo>
                    <a:pt x="190290" y="3083727"/>
                  </a:lnTo>
                  <a:lnTo>
                    <a:pt x="226441" y="3111672"/>
                  </a:lnTo>
                  <a:lnTo>
                    <a:pt x="264950" y="3136504"/>
                  </a:lnTo>
                  <a:lnTo>
                    <a:pt x="305626" y="3158035"/>
                  </a:lnTo>
                  <a:lnTo>
                    <a:pt x="348283" y="3176074"/>
                  </a:lnTo>
                  <a:lnTo>
                    <a:pt x="392729" y="3190434"/>
                  </a:lnTo>
                  <a:lnTo>
                    <a:pt x="438778" y="3200924"/>
                  </a:lnTo>
                  <a:lnTo>
                    <a:pt x="486239" y="3207357"/>
                  </a:lnTo>
                  <a:lnTo>
                    <a:pt x="534924" y="3209544"/>
                  </a:lnTo>
                  <a:lnTo>
                    <a:pt x="4126992" y="3209544"/>
                  </a:lnTo>
                  <a:lnTo>
                    <a:pt x="4175676" y="3207357"/>
                  </a:lnTo>
                  <a:lnTo>
                    <a:pt x="4223137" y="3200924"/>
                  </a:lnTo>
                  <a:lnTo>
                    <a:pt x="4269186" y="3190434"/>
                  </a:lnTo>
                  <a:lnTo>
                    <a:pt x="4313632" y="3176074"/>
                  </a:lnTo>
                  <a:lnTo>
                    <a:pt x="4356289" y="3158035"/>
                  </a:lnTo>
                  <a:lnTo>
                    <a:pt x="4396965" y="3136504"/>
                  </a:lnTo>
                  <a:lnTo>
                    <a:pt x="4435474" y="3111672"/>
                  </a:lnTo>
                  <a:lnTo>
                    <a:pt x="4471625" y="3083727"/>
                  </a:lnTo>
                  <a:lnTo>
                    <a:pt x="4505229" y="3052857"/>
                  </a:lnTo>
                  <a:lnTo>
                    <a:pt x="4536099" y="3019253"/>
                  </a:lnTo>
                  <a:lnTo>
                    <a:pt x="4564044" y="2983102"/>
                  </a:lnTo>
                  <a:lnTo>
                    <a:pt x="4588876" y="2944593"/>
                  </a:lnTo>
                  <a:lnTo>
                    <a:pt x="4610407" y="2903917"/>
                  </a:lnTo>
                  <a:lnTo>
                    <a:pt x="4628446" y="2861260"/>
                  </a:lnTo>
                  <a:lnTo>
                    <a:pt x="4642806" y="2816814"/>
                  </a:lnTo>
                  <a:lnTo>
                    <a:pt x="4653296" y="2770765"/>
                  </a:lnTo>
                  <a:lnTo>
                    <a:pt x="4659729" y="2723304"/>
                  </a:lnTo>
                  <a:lnTo>
                    <a:pt x="4661916" y="2674620"/>
                  </a:lnTo>
                  <a:lnTo>
                    <a:pt x="4661916" y="534924"/>
                  </a:lnTo>
                  <a:lnTo>
                    <a:pt x="4659729" y="486239"/>
                  </a:lnTo>
                  <a:lnTo>
                    <a:pt x="4653296" y="438778"/>
                  </a:lnTo>
                  <a:lnTo>
                    <a:pt x="4642806" y="392729"/>
                  </a:lnTo>
                  <a:lnTo>
                    <a:pt x="4628446" y="348283"/>
                  </a:lnTo>
                  <a:lnTo>
                    <a:pt x="4610407" y="305626"/>
                  </a:lnTo>
                  <a:lnTo>
                    <a:pt x="4588876" y="264950"/>
                  </a:lnTo>
                  <a:lnTo>
                    <a:pt x="4564044" y="226441"/>
                  </a:lnTo>
                  <a:lnTo>
                    <a:pt x="4536099" y="190290"/>
                  </a:lnTo>
                  <a:lnTo>
                    <a:pt x="4505229" y="156686"/>
                  </a:lnTo>
                  <a:lnTo>
                    <a:pt x="4471625" y="125816"/>
                  </a:lnTo>
                  <a:lnTo>
                    <a:pt x="4435474" y="97871"/>
                  </a:lnTo>
                  <a:lnTo>
                    <a:pt x="4396965" y="73039"/>
                  </a:lnTo>
                  <a:lnTo>
                    <a:pt x="4356289" y="51508"/>
                  </a:lnTo>
                  <a:lnTo>
                    <a:pt x="4313632" y="33469"/>
                  </a:lnTo>
                  <a:lnTo>
                    <a:pt x="4269186" y="19109"/>
                  </a:lnTo>
                  <a:lnTo>
                    <a:pt x="4223137" y="8619"/>
                  </a:lnTo>
                  <a:lnTo>
                    <a:pt x="4175676" y="2186"/>
                  </a:lnTo>
                  <a:lnTo>
                    <a:pt x="4126992" y="0"/>
                  </a:lnTo>
                  <a:close/>
                </a:path>
              </a:pathLst>
            </a:custGeom>
            <a:solidFill>
              <a:srgbClr val="6FAC46"/>
            </a:solidFill>
          </p:spPr>
          <p:txBody>
            <a:bodyPr wrap="square" lIns="0" tIns="0" rIns="0" bIns="0" rtlCol="0"/>
            <a:lstStyle>
              <a:defPPr>
                <a:defRPr lang="es-CO"/>
              </a:defPPr>
              <a:lvl1pPr marL="0" algn="l" defTabSz="914400" rtl="0" eaLnBrk="1" latinLnBrk="0" hangingPunct="1">
                <a:defRPr sz="1800" kern="1200">
                  <a:solidFill>
                    <a:sysClr val="windowText" lastClr="000000"/>
                  </a:solidFill>
                  <a:latin typeface="Calibri"/>
                </a:defRPr>
              </a:lvl1pPr>
              <a:lvl2pPr marL="457200" algn="l" defTabSz="914400" rtl="0" eaLnBrk="1" latinLnBrk="0" hangingPunct="1">
                <a:defRPr sz="1800" kern="1200">
                  <a:solidFill>
                    <a:sysClr val="windowText" lastClr="000000"/>
                  </a:solidFill>
                  <a:latin typeface="Calibri"/>
                </a:defRPr>
              </a:lvl2pPr>
              <a:lvl3pPr marL="914400" algn="l" defTabSz="914400" rtl="0" eaLnBrk="1" latinLnBrk="0" hangingPunct="1">
                <a:defRPr sz="1800" kern="1200">
                  <a:solidFill>
                    <a:sysClr val="windowText" lastClr="000000"/>
                  </a:solidFill>
                  <a:latin typeface="Calibri"/>
                </a:defRPr>
              </a:lvl3pPr>
              <a:lvl4pPr marL="1371600" algn="l" defTabSz="914400" rtl="0" eaLnBrk="1" latinLnBrk="0" hangingPunct="1">
                <a:defRPr sz="1800" kern="1200">
                  <a:solidFill>
                    <a:sysClr val="windowText" lastClr="000000"/>
                  </a:solidFill>
                  <a:latin typeface="Calibri"/>
                </a:defRPr>
              </a:lvl4pPr>
              <a:lvl5pPr marL="1828800" algn="l" defTabSz="914400" rtl="0" eaLnBrk="1" latinLnBrk="0" hangingPunct="1">
                <a:defRPr sz="1800" kern="1200">
                  <a:solidFill>
                    <a:sysClr val="windowText" lastClr="000000"/>
                  </a:solidFill>
                  <a:latin typeface="Calibri"/>
                </a:defRPr>
              </a:lvl5pPr>
              <a:lvl6pPr marL="2286000" algn="l" defTabSz="914400" rtl="0" eaLnBrk="1" latinLnBrk="0" hangingPunct="1">
                <a:defRPr sz="1800" kern="1200">
                  <a:solidFill>
                    <a:sysClr val="windowText" lastClr="000000"/>
                  </a:solidFill>
                  <a:latin typeface="Calibri"/>
                </a:defRPr>
              </a:lvl6pPr>
              <a:lvl7pPr marL="2743200" algn="l" defTabSz="914400" rtl="0" eaLnBrk="1" latinLnBrk="0" hangingPunct="1">
                <a:defRPr sz="1800" kern="1200">
                  <a:solidFill>
                    <a:sysClr val="windowText" lastClr="000000"/>
                  </a:solidFill>
                  <a:latin typeface="Calibri"/>
                </a:defRPr>
              </a:lvl7pPr>
              <a:lvl8pPr marL="3200400" algn="l" defTabSz="914400" rtl="0" eaLnBrk="1" latinLnBrk="0" hangingPunct="1">
                <a:defRPr sz="1800" kern="1200">
                  <a:solidFill>
                    <a:sysClr val="windowText" lastClr="000000"/>
                  </a:solidFill>
                  <a:latin typeface="Calibri"/>
                </a:defRPr>
              </a:lvl8pPr>
              <a:lvl9pPr marL="3657600" algn="l" defTabSz="914400" rtl="0" eaLnBrk="1" latinLnBrk="0" hangingPunct="1">
                <a:defRPr sz="1800" kern="1200">
                  <a:solidFill>
                    <a:sysClr val="windowText" lastClr="000000"/>
                  </a:solidFill>
                  <a:latin typeface="Calibri"/>
                </a:defRPr>
              </a:lvl9pPr>
            </a:lstStyle>
            <a:p>
              <a:endParaRPr sz="1200"/>
            </a:p>
          </p:txBody>
        </p:sp>
        <p:sp>
          <p:nvSpPr>
            <p:cNvPr id="55" name="object 20">
              <a:extLst>
                <a:ext uri="{FF2B5EF4-FFF2-40B4-BE49-F238E27FC236}">
                  <a16:creationId xmlns:a16="http://schemas.microsoft.com/office/drawing/2014/main" id="{FC848BA4-B220-1868-F1BF-29EFC354F62F}"/>
                </a:ext>
              </a:extLst>
            </p:cNvPr>
            <p:cNvSpPr/>
            <p:nvPr/>
          </p:nvSpPr>
          <p:spPr>
            <a:xfrm>
              <a:off x="8673083" y="5676900"/>
              <a:ext cx="4662170" cy="3209925"/>
            </a:xfrm>
            <a:custGeom>
              <a:avLst/>
              <a:gdLst/>
              <a:ahLst/>
              <a:cxnLst/>
              <a:rect l="l" t="t" r="r" b="b"/>
              <a:pathLst>
                <a:path w="4662169" h="3209925">
                  <a:moveTo>
                    <a:pt x="0" y="534924"/>
                  </a:moveTo>
                  <a:lnTo>
                    <a:pt x="2186" y="486239"/>
                  </a:lnTo>
                  <a:lnTo>
                    <a:pt x="8619" y="438778"/>
                  </a:lnTo>
                  <a:lnTo>
                    <a:pt x="19109" y="392729"/>
                  </a:lnTo>
                  <a:lnTo>
                    <a:pt x="33469" y="348283"/>
                  </a:lnTo>
                  <a:lnTo>
                    <a:pt x="51508" y="305626"/>
                  </a:lnTo>
                  <a:lnTo>
                    <a:pt x="73039" y="264950"/>
                  </a:lnTo>
                  <a:lnTo>
                    <a:pt x="97871" y="226441"/>
                  </a:lnTo>
                  <a:lnTo>
                    <a:pt x="125816" y="190290"/>
                  </a:lnTo>
                  <a:lnTo>
                    <a:pt x="156686" y="156686"/>
                  </a:lnTo>
                  <a:lnTo>
                    <a:pt x="190290" y="125816"/>
                  </a:lnTo>
                  <a:lnTo>
                    <a:pt x="226441" y="97871"/>
                  </a:lnTo>
                  <a:lnTo>
                    <a:pt x="264950" y="73039"/>
                  </a:lnTo>
                  <a:lnTo>
                    <a:pt x="305626" y="51508"/>
                  </a:lnTo>
                  <a:lnTo>
                    <a:pt x="348283" y="33469"/>
                  </a:lnTo>
                  <a:lnTo>
                    <a:pt x="392729" y="19109"/>
                  </a:lnTo>
                  <a:lnTo>
                    <a:pt x="438778" y="8619"/>
                  </a:lnTo>
                  <a:lnTo>
                    <a:pt x="486239" y="2186"/>
                  </a:lnTo>
                  <a:lnTo>
                    <a:pt x="534924" y="0"/>
                  </a:lnTo>
                  <a:lnTo>
                    <a:pt x="4126992" y="0"/>
                  </a:lnTo>
                  <a:lnTo>
                    <a:pt x="4175676" y="2186"/>
                  </a:lnTo>
                  <a:lnTo>
                    <a:pt x="4223137" y="8619"/>
                  </a:lnTo>
                  <a:lnTo>
                    <a:pt x="4269186" y="19109"/>
                  </a:lnTo>
                  <a:lnTo>
                    <a:pt x="4313632" y="33469"/>
                  </a:lnTo>
                  <a:lnTo>
                    <a:pt x="4356289" y="51508"/>
                  </a:lnTo>
                  <a:lnTo>
                    <a:pt x="4396965" y="73039"/>
                  </a:lnTo>
                  <a:lnTo>
                    <a:pt x="4435474" y="97871"/>
                  </a:lnTo>
                  <a:lnTo>
                    <a:pt x="4471625" y="125816"/>
                  </a:lnTo>
                  <a:lnTo>
                    <a:pt x="4505229" y="156686"/>
                  </a:lnTo>
                  <a:lnTo>
                    <a:pt x="4536099" y="190290"/>
                  </a:lnTo>
                  <a:lnTo>
                    <a:pt x="4564044" y="226441"/>
                  </a:lnTo>
                  <a:lnTo>
                    <a:pt x="4588876" y="264950"/>
                  </a:lnTo>
                  <a:lnTo>
                    <a:pt x="4610407" y="305626"/>
                  </a:lnTo>
                  <a:lnTo>
                    <a:pt x="4628446" y="348283"/>
                  </a:lnTo>
                  <a:lnTo>
                    <a:pt x="4642806" y="392729"/>
                  </a:lnTo>
                  <a:lnTo>
                    <a:pt x="4653296" y="438778"/>
                  </a:lnTo>
                  <a:lnTo>
                    <a:pt x="4659729" y="486239"/>
                  </a:lnTo>
                  <a:lnTo>
                    <a:pt x="4661916" y="534924"/>
                  </a:lnTo>
                  <a:lnTo>
                    <a:pt x="4661916" y="2674620"/>
                  </a:lnTo>
                  <a:lnTo>
                    <a:pt x="4659729" y="2723304"/>
                  </a:lnTo>
                  <a:lnTo>
                    <a:pt x="4653296" y="2770765"/>
                  </a:lnTo>
                  <a:lnTo>
                    <a:pt x="4642806" y="2816814"/>
                  </a:lnTo>
                  <a:lnTo>
                    <a:pt x="4628446" y="2861260"/>
                  </a:lnTo>
                  <a:lnTo>
                    <a:pt x="4610407" y="2903917"/>
                  </a:lnTo>
                  <a:lnTo>
                    <a:pt x="4588876" y="2944593"/>
                  </a:lnTo>
                  <a:lnTo>
                    <a:pt x="4564044" y="2983102"/>
                  </a:lnTo>
                  <a:lnTo>
                    <a:pt x="4536099" y="3019253"/>
                  </a:lnTo>
                  <a:lnTo>
                    <a:pt x="4505229" y="3052857"/>
                  </a:lnTo>
                  <a:lnTo>
                    <a:pt x="4471625" y="3083727"/>
                  </a:lnTo>
                  <a:lnTo>
                    <a:pt x="4435474" y="3111672"/>
                  </a:lnTo>
                  <a:lnTo>
                    <a:pt x="4396965" y="3136504"/>
                  </a:lnTo>
                  <a:lnTo>
                    <a:pt x="4356289" y="3158035"/>
                  </a:lnTo>
                  <a:lnTo>
                    <a:pt x="4313632" y="3176074"/>
                  </a:lnTo>
                  <a:lnTo>
                    <a:pt x="4269186" y="3190434"/>
                  </a:lnTo>
                  <a:lnTo>
                    <a:pt x="4223137" y="3200924"/>
                  </a:lnTo>
                  <a:lnTo>
                    <a:pt x="4175676" y="3207357"/>
                  </a:lnTo>
                  <a:lnTo>
                    <a:pt x="4126992" y="3209544"/>
                  </a:lnTo>
                  <a:lnTo>
                    <a:pt x="534924" y="3209544"/>
                  </a:lnTo>
                  <a:lnTo>
                    <a:pt x="486239" y="3207357"/>
                  </a:lnTo>
                  <a:lnTo>
                    <a:pt x="438778" y="3200924"/>
                  </a:lnTo>
                  <a:lnTo>
                    <a:pt x="392729" y="3190434"/>
                  </a:lnTo>
                  <a:lnTo>
                    <a:pt x="348283" y="3176074"/>
                  </a:lnTo>
                  <a:lnTo>
                    <a:pt x="305626" y="3158035"/>
                  </a:lnTo>
                  <a:lnTo>
                    <a:pt x="264950" y="3136504"/>
                  </a:lnTo>
                  <a:lnTo>
                    <a:pt x="226441" y="3111672"/>
                  </a:lnTo>
                  <a:lnTo>
                    <a:pt x="190290" y="3083727"/>
                  </a:lnTo>
                  <a:lnTo>
                    <a:pt x="156686" y="3052857"/>
                  </a:lnTo>
                  <a:lnTo>
                    <a:pt x="125816" y="3019253"/>
                  </a:lnTo>
                  <a:lnTo>
                    <a:pt x="97871" y="2983102"/>
                  </a:lnTo>
                  <a:lnTo>
                    <a:pt x="73039" y="2944593"/>
                  </a:lnTo>
                  <a:lnTo>
                    <a:pt x="51508" y="2903917"/>
                  </a:lnTo>
                  <a:lnTo>
                    <a:pt x="33469" y="2861260"/>
                  </a:lnTo>
                  <a:lnTo>
                    <a:pt x="19109" y="2816814"/>
                  </a:lnTo>
                  <a:lnTo>
                    <a:pt x="8619" y="2770765"/>
                  </a:lnTo>
                  <a:lnTo>
                    <a:pt x="2186" y="2723304"/>
                  </a:lnTo>
                  <a:lnTo>
                    <a:pt x="0" y="2674620"/>
                  </a:lnTo>
                  <a:lnTo>
                    <a:pt x="0" y="534924"/>
                  </a:lnTo>
                  <a:close/>
                </a:path>
              </a:pathLst>
            </a:custGeom>
            <a:ln w="12700">
              <a:solidFill>
                <a:srgbClr val="FFFFFF"/>
              </a:solidFill>
            </a:ln>
          </p:spPr>
          <p:txBody>
            <a:bodyPr wrap="square" lIns="0" tIns="0" rIns="0" bIns="0" rtlCol="0"/>
            <a:lstStyle>
              <a:defPPr>
                <a:defRPr lang="es-CO"/>
              </a:defPPr>
              <a:lvl1pPr marL="0" algn="l" defTabSz="914400" rtl="0" eaLnBrk="1" latinLnBrk="0" hangingPunct="1">
                <a:defRPr sz="1800" kern="1200">
                  <a:solidFill>
                    <a:sysClr val="windowText" lastClr="000000"/>
                  </a:solidFill>
                  <a:latin typeface="Calibri"/>
                </a:defRPr>
              </a:lvl1pPr>
              <a:lvl2pPr marL="457200" algn="l" defTabSz="914400" rtl="0" eaLnBrk="1" latinLnBrk="0" hangingPunct="1">
                <a:defRPr sz="1800" kern="1200">
                  <a:solidFill>
                    <a:sysClr val="windowText" lastClr="000000"/>
                  </a:solidFill>
                  <a:latin typeface="Calibri"/>
                </a:defRPr>
              </a:lvl2pPr>
              <a:lvl3pPr marL="914400" algn="l" defTabSz="914400" rtl="0" eaLnBrk="1" latinLnBrk="0" hangingPunct="1">
                <a:defRPr sz="1800" kern="1200">
                  <a:solidFill>
                    <a:sysClr val="windowText" lastClr="000000"/>
                  </a:solidFill>
                  <a:latin typeface="Calibri"/>
                </a:defRPr>
              </a:lvl3pPr>
              <a:lvl4pPr marL="1371600" algn="l" defTabSz="914400" rtl="0" eaLnBrk="1" latinLnBrk="0" hangingPunct="1">
                <a:defRPr sz="1800" kern="1200">
                  <a:solidFill>
                    <a:sysClr val="windowText" lastClr="000000"/>
                  </a:solidFill>
                  <a:latin typeface="Calibri"/>
                </a:defRPr>
              </a:lvl4pPr>
              <a:lvl5pPr marL="1828800" algn="l" defTabSz="914400" rtl="0" eaLnBrk="1" latinLnBrk="0" hangingPunct="1">
                <a:defRPr sz="1800" kern="1200">
                  <a:solidFill>
                    <a:sysClr val="windowText" lastClr="000000"/>
                  </a:solidFill>
                  <a:latin typeface="Calibri"/>
                </a:defRPr>
              </a:lvl5pPr>
              <a:lvl6pPr marL="2286000" algn="l" defTabSz="914400" rtl="0" eaLnBrk="1" latinLnBrk="0" hangingPunct="1">
                <a:defRPr sz="1800" kern="1200">
                  <a:solidFill>
                    <a:sysClr val="windowText" lastClr="000000"/>
                  </a:solidFill>
                  <a:latin typeface="Calibri"/>
                </a:defRPr>
              </a:lvl6pPr>
              <a:lvl7pPr marL="2743200" algn="l" defTabSz="914400" rtl="0" eaLnBrk="1" latinLnBrk="0" hangingPunct="1">
                <a:defRPr sz="1800" kern="1200">
                  <a:solidFill>
                    <a:sysClr val="windowText" lastClr="000000"/>
                  </a:solidFill>
                  <a:latin typeface="Calibri"/>
                </a:defRPr>
              </a:lvl7pPr>
              <a:lvl8pPr marL="3200400" algn="l" defTabSz="914400" rtl="0" eaLnBrk="1" latinLnBrk="0" hangingPunct="1">
                <a:defRPr sz="1800" kern="1200">
                  <a:solidFill>
                    <a:sysClr val="windowText" lastClr="000000"/>
                  </a:solidFill>
                  <a:latin typeface="Calibri"/>
                </a:defRPr>
              </a:lvl8pPr>
              <a:lvl9pPr marL="3657600" algn="l" defTabSz="914400" rtl="0" eaLnBrk="1" latinLnBrk="0" hangingPunct="1">
                <a:defRPr sz="1800" kern="1200">
                  <a:solidFill>
                    <a:sysClr val="windowText" lastClr="000000"/>
                  </a:solidFill>
                  <a:latin typeface="Calibri"/>
                </a:defRPr>
              </a:lvl9pPr>
            </a:lstStyle>
            <a:p>
              <a:endParaRPr sz="1200"/>
            </a:p>
          </p:txBody>
        </p:sp>
      </p:grpSp>
      <p:sp>
        <p:nvSpPr>
          <p:cNvPr id="52" name="object 11">
            <a:extLst>
              <a:ext uri="{FF2B5EF4-FFF2-40B4-BE49-F238E27FC236}">
                <a16:creationId xmlns:a16="http://schemas.microsoft.com/office/drawing/2014/main" id="{915CC009-A14C-E67A-B33D-EC69AD8E94FB}"/>
              </a:ext>
            </a:extLst>
          </p:cNvPr>
          <p:cNvSpPr txBox="1"/>
          <p:nvPr/>
        </p:nvSpPr>
        <p:spPr>
          <a:xfrm>
            <a:off x="8453610" y="4055876"/>
            <a:ext cx="3488893" cy="2176686"/>
          </a:xfrm>
          <a:prstGeom prst="rect">
            <a:avLst/>
          </a:prstGeom>
        </p:spPr>
        <p:txBody>
          <a:bodyPr vert="horz" wrap="square" lIns="0" tIns="35560" rIns="0" bIns="0" rtlCol="0">
            <a:spAutoFit/>
          </a:bodyPr>
          <a:lstStyle>
            <a:defPPr>
              <a:defRPr lang="es-CO"/>
            </a:defPPr>
            <a:lvl1pPr marL="0" algn="l" defTabSz="914400" rtl="0" eaLnBrk="1" latinLnBrk="0" hangingPunct="1">
              <a:defRPr sz="1800" kern="1200">
                <a:solidFill>
                  <a:sysClr val="windowText" lastClr="000000"/>
                </a:solidFill>
                <a:latin typeface="Calibri"/>
              </a:defRPr>
            </a:lvl1pPr>
            <a:lvl2pPr marL="457200" algn="l" defTabSz="914400" rtl="0" eaLnBrk="1" latinLnBrk="0" hangingPunct="1">
              <a:defRPr sz="1800" kern="1200">
                <a:solidFill>
                  <a:sysClr val="windowText" lastClr="000000"/>
                </a:solidFill>
                <a:latin typeface="Calibri"/>
              </a:defRPr>
            </a:lvl2pPr>
            <a:lvl3pPr marL="914400" algn="l" defTabSz="914400" rtl="0" eaLnBrk="1" latinLnBrk="0" hangingPunct="1">
              <a:defRPr sz="1800" kern="1200">
                <a:solidFill>
                  <a:sysClr val="windowText" lastClr="000000"/>
                </a:solidFill>
                <a:latin typeface="Calibri"/>
              </a:defRPr>
            </a:lvl3pPr>
            <a:lvl4pPr marL="1371600" algn="l" defTabSz="914400" rtl="0" eaLnBrk="1" latinLnBrk="0" hangingPunct="1">
              <a:defRPr sz="1800" kern="1200">
                <a:solidFill>
                  <a:sysClr val="windowText" lastClr="000000"/>
                </a:solidFill>
                <a:latin typeface="Calibri"/>
              </a:defRPr>
            </a:lvl4pPr>
            <a:lvl5pPr marL="1828800" algn="l" defTabSz="914400" rtl="0" eaLnBrk="1" latinLnBrk="0" hangingPunct="1">
              <a:defRPr sz="1800" kern="1200">
                <a:solidFill>
                  <a:sysClr val="windowText" lastClr="000000"/>
                </a:solidFill>
                <a:latin typeface="Calibri"/>
              </a:defRPr>
            </a:lvl5pPr>
            <a:lvl6pPr marL="2286000" algn="l" defTabSz="914400" rtl="0" eaLnBrk="1" latinLnBrk="0" hangingPunct="1">
              <a:defRPr sz="1800" kern="1200">
                <a:solidFill>
                  <a:sysClr val="windowText" lastClr="000000"/>
                </a:solidFill>
                <a:latin typeface="Calibri"/>
              </a:defRPr>
            </a:lvl6pPr>
            <a:lvl7pPr marL="2743200" algn="l" defTabSz="914400" rtl="0" eaLnBrk="1" latinLnBrk="0" hangingPunct="1">
              <a:defRPr sz="1800" kern="1200">
                <a:solidFill>
                  <a:sysClr val="windowText" lastClr="000000"/>
                </a:solidFill>
                <a:latin typeface="Calibri"/>
              </a:defRPr>
            </a:lvl7pPr>
            <a:lvl8pPr marL="3200400" algn="l" defTabSz="914400" rtl="0" eaLnBrk="1" latinLnBrk="0" hangingPunct="1">
              <a:defRPr sz="1800" kern="1200">
                <a:solidFill>
                  <a:sysClr val="windowText" lastClr="000000"/>
                </a:solidFill>
                <a:latin typeface="Calibri"/>
              </a:defRPr>
            </a:lvl8pPr>
            <a:lvl9pPr marL="3657600" algn="l" defTabSz="914400" rtl="0" eaLnBrk="1" latinLnBrk="0" hangingPunct="1">
              <a:defRPr sz="1800" kern="1200">
                <a:solidFill>
                  <a:sysClr val="windowText" lastClr="000000"/>
                </a:solidFill>
                <a:latin typeface="Calibri"/>
              </a:defRPr>
            </a:lvl9pPr>
          </a:lstStyle>
          <a:p>
            <a:pPr marL="12700" algn="ctr">
              <a:lnSpc>
                <a:spcPts val="2065"/>
              </a:lnSpc>
              <a:spcBef>
                <a:spcPts val="100"/>
              </a:spcBef>
            </a:pPr>
            <a:r>
              <a:rPr lang="es-MX" sz="1400" b="1" dirty="0">
                <a:solidFill>
                  <a:sysClr val="window" lastClr="FFFFFF"/>
                </a:solidFill>
                <a:latin typeface="Helvetica" panose="020B0604020202020204" pitchFamily="34" charset="0"/>
                <a:cs typeface="Helvetica" panose="020B0604020202020204" pitchFamily="34" charset="0"/>
              </a:rPr>
              <a:t>RESPONSABILIDAD DISCIPLINARIA   </a:t>
            </a:r>
          </a:p>
          <a:p>
            <a:pPr marL="12700" algn="just">
              <a:lnSpc>
                <a:spcPts val="2065"/>
              </a:lnSpc>
              <a:spcBef>
                <a:spcPts val="100"/>
              </a:spcBef>
            </a:pPr>
            <a:r>
              <a:rPr lang="es-MX" sz="1400" dirty="0">
                <a:solidFill>
                  <a:sysClr val="window" lastClr="FFFFFF"/>
                </a:solidFill>
                <a:latin typeface="Helvetica" panose="020B0604020202020204" pitchFamily="34" charset="0"/>
                <a:cs typeface="Helvetica" panose="020B0604020202020204" pitchFamily="34" charset="0"/>
              </a:rPr>
              <a:t>Se encuentra encaminada a determinar si con  su actuar u omisión, incumplió los deberes  que la Constitución Política y la ley le  imponen, contrariando los fines del Estado Social de derecho y  afectando la administración pública  con tal comportamiento</a:t>
            </a:r>
          </a:p>
        </p:txBody>
      </p:sp>
      <p:sp>
        <p:nvSpPr>
          <p:cNvPr id="53" name="object 11">
            <a:extLst>
              <a:ext uri="{FF2B5EF4-FFF2-40B4-BE49-F238E27FC236}">
                <a16:creationId xmlns:a16="http://schemas.microsoft.com/office/drawing/2014/main" id="{F7CA864A-1028-00BC-8C55-81F5726E3197}"/>
              </a:ext>
            </a:extLst>
          </p:cNvPr>
          <p:cNvSpPr txBox="1"/>
          <p:nvPr/>
        </p:nvSpPr>
        <p:spPr>
          <a:xfrm>
            <a:off x="1346601" y="3915290"/>
            <a:ext cx="3292820" cy="1708609"/>
          </a:xfrm>
          <a:prstGeom prst="rect">
            <a:avLst/>
          </a:prstGeom>
        </p:spPr>
        <p:txBody>
          <a:bodyPr vert="horz" wrap="square" lIns="0" tIns="35560" rIns="0" bIns="0" rtlCol="0">
            <a:spAutoFit/>
          </a:bodyPr>
          <a:lstStyle>
            <a:defPPr>
              <a:defRPr lang="es-CO"/>
            </a:defPPr>
            <a:lvl1pPr marL="0" algn="l" defTabSz="914400" rtl="0" eaLnBrk="1" latinLnBrk="0" hangingPunct="1">
              <a:defRPr sz="1800" kern="1200">
                <a:solidFill>
                  <a:sysClr val="windowText" lastClr="000000"/>
                </a:solidFill>
                <a:latin typeface="Calibri"/>
              </a:defRPr>
            </a:lvl1pPr>
            <a:lvl2pPr marL="457200" algn="l" defTabSz="914400" rtl="0" eaLnBrk="1" latinLnBrk="0" hangingPunct="1">
              <a:defRPr sz="1800" kern="1200">
                <a:solidFill>
                  <a:sysClr val="windowText" lastClr="000000"/>
                </a:solidFill>
                <a:latin typeface="Calibri"/>
              </a:defRPr>
            </a:lvl2pPr>
            <a:lvl3pPr marL="914400" algn="l" defTabSz="914400" rtl="0" eaLnBrk="1" latinLnBrk="0" hangingPunct="1">
              <a:defRPr sz="1800" kern="1200">
                <a:solidFill>
                  <a:sysClr val="windowText" lastClr="000000"/>
                </a:solidFill>
                <a:latin typeface="Calibri"/>
              </a:defRPr>
            </a:lvl3pPr>
            <a:lvl4pPr marL="1371600" algn="l" defTabSz="914400" rtl="0" eaLnBrk="1" latinLnBrk="0" hangingPunct="1">
              <a:defRPr sz="1800" kern="1200">
                <a:solidFill>
                  <a:sysClr val="windowText" lastClr="000000"/>
                </a:solidFill>
                <a:latin typeface="Calibri"/>
              </a:defRPr>
            </a:lvl4pPr>
            <a:lvl5pPr marL="1828800" algn="l" defTabSz="914400" rtl="0" eaLnBrk="1" latinLnBrk="0" hangingPunct="1">
              <a:defRPr sz="1800" kern="1200">
                <a:solidFill>
                  <a:sysClr val="windowText" lastClr="000000"/>
                </a:solidFill>
                <a:latin typeface="Calibri"/>
              </a:defRPr>
            </a:lvl5pPr>
            <a:lvl6pPr marL="2286000" algn="l" defTabSz="914400" rtl="0" eaLnBrk="1" latinLnBrk="0" hangingPunct="1">
              <a:defRPr sz="1800" kern="1200">
                <a:solidFill>
                  <a:sysClr val="windowText" lastClr="000000"/>
                </a:solidFill>
                <a:latin typeface="Calibri"/>
              </a:defRPr>
            </a:lvl6pPr>
            <a:lvl7pPr marL="2743200" algn="l" defTabSz="914400" rtl="0" eaLnBrk="1" latinLnBrk="0" hangingPunct="1">
              <a:defRPr sz="1800" kern="1200">
                <a:solidFill>
                  <a:sysClr val="windowText" lastClr="000000"/>
                </a:solidFill>
                <a:latin typeface="Calibri"/>
              </a:defRPr>
            </a:lvl7pPr>
            <a:lvl8pPr marL="3200400" algn="l" defTabSz="914400" rtl="0" eaLnBrk="1" latinLnBrk="0" hangingPunct="1">
              <a:defRPr sz="1800" kern="1200">
                <a:solidFill>
                  <a:sysClr val="windowText" lastClr="000000"/>
                </a:solidFill>
                <a:latin typeface="Calibri"/>
              </a:defRPr>
            </a:lvl8pPr>
            <a:lvl9pPr marL="3657600" algn="l" defTabSz="914400" rtl="0" eaLnBrk="1" latinLnBrk="0" hangingPunct="1">
              <a:defRPr sz="1800" kern="1200">
                <a:solidFill>
                  <a:sysClr val="windowText" lastClr="000000"/>
                </a:solidFill>
                <a:latin typeface="Calibri"/>
              </a:defRPr>
            </a:lvl9pPr>
          </a:lstStyle>
          <a:p>
            <a:pPr marL="12700" marR="5080" algn="ctr">
              <a:lnSpc>
                <a:spcPct val="91500"/>
              </a:lnSpc>
              <a:spcBef>
                <a:spcPts val="280"/>
              </a:spcBef>
            </a:pPr>
            <a:r>
              <a:rPr lang="es-MX" sz="1400" b="1" spc="-10" dirty="0">
                <a:solidFill>
                  <a:srgbClr val="FFFFFF"/>
                </a:solidFill>
                <a:latin typeface="Helvetica" panose="020B0604020202020204" pitchFamily="34" charset="0"/>
                <a:cs typeface="Helvetica" panose="020B0604020202020204" pitchFamily="34" charset="0"/>
              </a:rPr>
              <a:t>RESPONSABILIDAD PENAL </a:t>
            </a:r>
          </a:p>
          <a:p>
            <a:pPr marL="12700" marR="5080" algn="ctr">
              <a:lnSpc>
                <a:spcPct val="91500"/>
              </a:lnSpc>
              <a:spcBef>
                <a:spcPts val="280"/>
              </a:spcBef>
            </a:pPr>
            <a:r>
              <a:rPr lang="es-MX" sz="1400" b="1" spc="-10" dirty="0">
                <a:solidFill>
                  <a:srgbClr val="FFFFFF"/>
                </a:solidFill>
                <a:latin typeface="Helvetica" panose="020B0604020202020204" pitchFamily="34" charset="0"/>
                <a:cs typeface="Helvetica" panose="020B0604020202020204" pitchFamily="34" charset="0"/>
              </a:rPr>
              <a:t> </a:t>
            </a:r>
          </a:p>
          <a:p>
            <a:pPr marL="12700" marR="5080" algn="just">
              <a:lnSpc>
                <a:spcPct val="91500"/>
              </a:lnSpc>
              <a:spcBef>
                <a:spcPts val="280"/>
              </a:spcBef>
            </a:pPr>
            <a:r>
              <a:rPr lang="es-MX" sz="1400" spc="-10" dirty="0">
                <a:solidFill>
                  <a:srgbClr val="FFFFFF"/>
                </a:solidFill>
                <a:latin typeface="Helvetica" panose="020B0604020202020204" pitchFamily="34" charset="0"/>
                <a:cs typeface="Helvetica" panose="020B0604020202020204" pitchFamily="34" charset="0"/>
              </a:rPr>
              <a:t>Es la consecuencia  jurídica generada por la comisión de un hecho tipificado como delito  en la ley, para este caso cometido por el  supervisor (la conducta es típica, antijurídica  y culpable).</a:t>
            </a:r>
          </a:p>
          <a:p>
            <a:pPr marL="12700" marR="5080" algn="just">
              <a:lnSpc>
                <a:spcPct val="91600"/>
              </a:lnSpc>
              <a:spcBef>
                <a:spcPts val="280"/>
              </a:spcBef>
            </a:pPr>
            <a:endParaRPr lang="es-CO" sz="1200" dirty="0">
              <a:latin typeface="Calibri"/>
              <a:cs typeface="Calibri"/>
            </a:endParaRPr>
          </a:p>
        </p:txBody>
      </p:sp>
    </p:spTree>
    <p:extLst>
      <p:ext uri="{BB962C8B-B14F-4D97-AF65-F5344CB8AC3E}">
        <p14:creationId xmlns:p14="http://schemas.microsoft.com/office/powerpoint/2010/main" val="12876940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7">
            <a:extLst>
              <a:ext uri="{FF2B5EF4-FFF2-40B4-BE49-F238E27FC236}">
                <a16:creationId xmlns:a16="http://schemas.microsoft.com/office/drawing/2014/main" id="{87E2B17E-7CA4-B49E-943B-8AFB38A8E7E7}"/>
              </a:ext>
            </a:extLst>
          </p:cNvPr>
          <p:cNvSpPr txBox="1"/>
          <p:nvPr/>
        </p:nvSpPr>
        <p:spPr>
          <a:xfrm>
            <a:off x="2362175" y="473152"/>
            <a:ext cx="7467648" cy="377453"/>
          </a:xfrm>
          <a:prstGeom prst="rect">
            <a:avLst/>
          </a:prstGeom>
        </p:spPr>
        <p:txBody>
          <a:bodyPr vert="horz" wrap="square" lIns="0" tIns="8043" rIns="0" bIns="0" rtlCol="0">
            <a:spAutoFit/>
          </a:bodyPr>
          <a:lstStyle/>
          <a:p>
            <a:pPr marL="8467" algn="ctr">
              <a:spcBef>
                <a:spcPts val="63"/>
              </a:spcBef>
            </a:pPr>
            <a:r>
              <a:rPr lang="es-MX" sz="2400" spc="-7" dirty="0">
                <a:solidFill>
                  <a:srgbClr val="6FAC46"/>
                </a:solidFill>
                <a:latin typeface="Helvetica" panose="020B0604020202020204" pitchFamily="34" charset="0"/>
                <a:cs typeface="Helvetica" panose="020B0604020202020204" pitchFamily="34" charset="0"/>
              </a:rPr>
              <a:t>Responsabilidades del supervisor​</a:t>
            </a:r>
            <a:endParaRPr sz="2400" dirty="0">
              <a:latin typeface="Helvetica" panose="020B0604020202020204" pitchFamily="34" charset="0"/>
              <a:cs typeface="Helvetica" panose="020B0604020202020204" pitchFamily="34" charset="0"/>
            </a:endParaRPr>
          </a:p>
        </p:txBody>
      </p:sp>
      <p:sp>
        <p:nvSpPr>
          <p:cNvPr id="60" name="object 4">
            <a:extLst>
              <a:ext uri="{FF2B5EF4-FFF2-40B4-BE49-F238E27FC236}">
                <a16:creationId xmlns:a16="http://schemas.microsoft.com/office/drawing/2014/main" id="{D8D6EAEA-65A0-D057-05AD-04489466B64C}"/>
              </a:ext>
            </a:extLst>
          </p:cNvPr>
          <p:cNvSpPr/>
          <p:nvPr/>
        </p:nvSpPr>
        <p:spPr>
          <a:xfrm>
            <a:off x="0" y="1160947"/>
            <a:ext cx="11460913" cy="5122408"/>
          </a:xfrm>
          <a:custGeom>
            <a:avLst/>
            <a:gdLst/>
            <a:ahLst/>
            <a:cxnLst/>
            <a:rect l="l" t="t" r="r" b="b"/>
            <a:pathLst>
              <a:path w="9767569" h="8229600">
                <a:moveTo>
                  <a:pt x="4883658" y="0"/>
                </a:moveTo>
                <a:lnTo>
                  <a:pt x="0" y="4114800"/>
                </a:lnTo>
                <a:lnTo>
                  <a:pt x="4883658" y="8229600"/>
                </a:lnTo>
                <a:lnTo>
                  <a:pt x="9767316" y="4114800"/>
                </a:lnTo>
                <a:lnTo>
                  <a:pt x="4883658" y="0"/>
                </a:lnTo>
                <a:close/>
              </a:path>
            </a:pathLst>
          </a:custGeom>
          <a:solidFill>
            <a:srgbClr val="D4E2CF"/>
          </a:solidFill>
        </p:spPr>
        <p:txBody>
          <a:bodyPr wrap="square" lIns="0" tIns="0" rIns="0" bIns="0" rtlCol="0"/>
          <a:lstStyle>
            <a:defPPr>
              <a:defRPr lang="es-CO"/>
            </a:defPPr>
            <a:lvl1pPr marL="0" algn="l" defTabSz="914400" rtl="0" eaLnBrk="1" latinLnBrk="0" hangingPunct="1">
              <a:defRPr sz="1800" kern="1200">
                <a:solidFill>
                  <a:sysClr val="windowText" lastClr="000000"/>
                </a:solidFill>
                <a:latin typeface="Calibri"/>
              </a:defRPr>
            </a:lvl1pPr>
            <a:lvl2pPr marL="457200" algn="l" defTabSz="914400" rtl="0" eaLnBrk="1" latinLnBrk="0" hangingPunct="1">
              <a:defRPr sz="1800" kern="1200">
                <a:solidFill>
                  <a:sysClr val="windowText" lastClr="000000"/>
                </a:solidFill>
                <a:latin typeface="Calibri"/>
              </a:defRPr>
            </a:lvl2pPr>
            <a:lvl3pPr marL="914400" algn="l" defTabSz="914400" rtl="0" eaLnBrk="1" latinLnBrk="0" hangingPunct="1">
              <a:defRPr sz="1800" kern="1200">
                <a:solidFill>
                  <a:sysClr val="windowText" lastClr="000000"/>
                </a:solidFill>
                <a:latin typeface="Calibri"/>
              </a:defRPr>
            </a:lvl3pPr>
            <a:lvl4pPr marL="1371600" algn="l" defTabSz="914400" rtl="0" eaLnBrk="1" latinLnBrk="0" hangingPunct="1">
              <a:defRPr sz="1800" kern="1200">
                <a:solidFill>
                  <a:sysClr val="windowText" lastClr="000000"/>
                </a:solidFill>
                <a:latin typeface="Calibri"/>
              </a:defRPr>
            </a:lvl4pPr>
            <a:lvl5pPr marL="1828800" algn="l" defTabSz="914400" rtl="0" eaLnBrk="1" latinLnBrk="0" hangingPunct="1">
              <a:defRPr sz="1800" kern="1200">
                <a:solidFill>
                  <a:sysClr val="windowText" lastClr="000000"/>
                </a:solidFill>
                <a:latin typeface="Calibri"/>
              </a:defRPr>
            </a:lvl5pPr>
            <a:lvl6pPr marL="2286000" algn="l" defTabSz="914400" rtl="0" eaLnBrk="1" latinLnBrk="0" hangingPunct="1">
              <a:defRPr sz="1800" kern="1200">
                <a:solidFill>
                  <a:sysClr val="windowText" lastClr="000000"/>
                </a:solidFill>
                <a:latin typeface="Calibri"/>
              </a:defRPr>
            </a:lvl6pPr>
            <a:lvl7pPr marL="2743200" algn="l" defTabSz="914400" rtl="0" eaLnBrk="1" latinLnBrk="0" hangingPunct="1">
              <a:defRPr sz="1800" kern="1200">
                <a:solidFill>
                  <a:sysClr val="windowText" lastClr="000000"/>
                </a:solidFill>
                <a:latin typeface="Calibri"/>
              </a:defRPr>
            </a:lvl7pPr>
            <a:lvl8pPr marL="3200400" algn="l" defTabSz="914400" rtl="0" eaLnBrk="1" latinLnBrk="0" hangingPunct="1">
              <a:defRPr sz="1800" kern="1200">
                <a:solidFill>
                  <a:sysClr val="windowText" lastClr="000000"/>
                </a:solidFill>
                <a:latin typeface="Calibri"/>
              </a:defRPr>
            </a:lvl8pPr>
            <a:lvl9pPr marL="3657600" algn="l" defTabSz="914400" rtl="0" eaLnBrk="1" latinLnBrk="0" hangingPunct="1">
              <a:defRPr sz="1800" kern="1200">
                <a:solidFill>
                  <a:sysClr val="windowText" lastClr="000000"/>
                </a:solidFill>
                <a:latin typeface="Calibri"/>
              </a:defRPr>
            </a:lvl9pPr>
          </a:lstStyle>
          <a:p>
            <a:endParaRPr sz="1200"/>
          </a:p>
        </p:txBody>
      </p:sp>
      <p:grpSp>
        <p:nvGrpSpPr>
          <p:cNvPr id="63" name="object 12">
            <a:extLst>
              <a:ext uri="{FF2B5EF4-FFF2-40B4-BE49-F238E27FC236}">
                <a16:creationId xmlns:a16="http://schemas.microsoft.com/office/drawing/2014/main" id="{489B387E-33C8-25D4-0255-C0D3BF019E6D}"/>
              </a:ext>
            </a:extLst>
          </p:cNvPr>
          <p:cNvGrpSpPr/>
          <p:nvPr/>
        </p:nvGrpSpPr>
        <p:grpSpPr>
          <a:xfrm>
            <a:off x="2603213" y="1963024"/>
            <a:ext cx="6029260" cy="3395160"/>
            <a:chOff x="3872484" y="5676900"/>
            <a:chExt cx="4662170" cy="3209925"/>
          </a:xfrm>
        </p:grpSpPr>
        <p:sp>
          <p:nvSpPr>
            <p:cNvPr id="64" name="object 13">
              <a:extLst>
                <a:ext uri="{FF2B5EF4-FFF2-40B4-BE49-F238E27FC236}">
                  <a16:creationId xmlns:a16="http://schemas.microsoft.com/office/drawing/2014/main" id="{4CEF9112-72EC-6E3F-5786-E852E317E009}"/>
                </a:ext>
              </a:extLst>
            </p:cNvPr>
            <p:cNvSpPr/>
            <p:nvPr/>
          </p:nvSpPr>
          <p:spPr>
            <a:xfrm>
              <a:off x="3872484" y="5676900"/>
              <a:ext cx="4662170" cy="3209925"/>
            </a:xfrm>
            <a:custGeom>
              <a:avLst/>
              <a:gdLst/>
              <a:ahLst/>
              <a:cxnLst/>
              <a:rect l="l" t="t" r="r" b="b"/>
              <a:pathLst>
                <a:path w="4662170" h="3209925">
                  <a:moveTo>
                    <a:pt x="4126991" y="0"/>
                  </a:moveTo>
                  <a:lnTo>
                    <a:pt x="534924" y="0"/>
                  </a:lnTo>
                  <a:lnTo>
                    <a:pt x="486239" y="2186"/>
                  </a:lnTo>
                  <a:lnTo>
                    <a:pt x="438778" y="8619"/>
                  </a:lnTo>
                  <a:lnTo>
                    <a:pt x="392729" y="19109"/>
                  </a:lnTo>
                  <a:lnTo>
                    <a:pt x="348283" y="33469"/>
                  </a:lnTo>
                  <a:lnTo>
                    <a:pt x="305626" y="51508"/>
                  </a:lnTo>
                  <a:lnTo>
                    <a:pt x="264950" y="73039"/>
                  </a:lnTo>
                  <a:lnTo>
                    <a:pt x="226441" y="97871"/>
                  </a:lnTo>
                  <a:lnTo>
                    <a:pt x="190290" y="125816"/>
                  </a:lnTo>
                  <a:lnTo>
                    <a:pt x="156686" y="156686"/>
                  </a:lnTo>
                  <a:lnTo>
                    <a:pt x="125816" y="190290"/>
                  </a:lnTo>
                  <a:lnTo>
                    <a:pt x="97871" y="226441"/>
                  </a:lnTo>
                  <a:lnTo>
                    <a:pt x="73039" y="264950"/>
                  </a:lnTo>
                  <a:lnTo>
                    <a:pt x="51508" y="305626"/>
                  </a:lnTo>
                  <a:lnTo>
                    <a:pt x="33469" y="348283"/>
                  </a:lnTo>
                  <a:lnTo>
                    <a:pt x="19109" y="392729"/>
                  </a:lnTo>
                  <a:lnTo>
                    <a:pt x="8619" y="438778"/>
                  </a:lnTo>
                  <a:lnTo>
                    <a:pt x="2186" y="486239"/>
                  </a:lnTo>
                  <a:lnTo>
                    <a:pt x="0" y="534924"/>
                  </a:lnTo>
                  <a:lnTo>
                    <a:pt x="0" y="2674620"/>
                  </a:lnTo>
                  <a:lnTo>
                    <a:pt x="2186" y="2723304"/>
                  </a:lnTo>
                  <a:lnTo>
                    <a:pt x="8619" y="2770765"/>
                  </a:lnTo>
                  <a:lnTo>
                    <a:pt x="19109" y="2816814"/>
                  </a:lnTo>
                  <a:lnTo>
                    <a:pt x="33469" y="2861260"/>
                  </a:lnTo>
                  <a:lnTo>
                    <a:pt x="51508" y="2903917"/>
                  </a:lnTo>
                  <a:lnTo>
                    <a:pt x="73039" y="2944593"/>
                  </a:lnTo>
                  <a:lnTo>
                    <a:pt x="97871" y="2983102"/>
                  </a:lnTo>
                  <a:lnTo>
                    <a:pt x="125816" y="3019253"/>
                  </a:lnTo>
                  <a:lnTo>
                    <a:pt x="156686" y="3052857"/>
                  </a:lnTo>
                  <a:lnTo>
                    <a:pt x="190290" y="3083727"/>
                  </a:lnTo>
                  <a:lnTo>
                    <a:pt x="226441" y="3111672"/>
                  </a:lnTo>
                  <a:lnTo>
                    <a:pt x="264950" y="3136504"/>
                  </a:lnTo>
                  <a:lnTo>
                    <a:pt x="305626" y="3158035"/>
                  </a:lnTo>
                  <a:lnTo>
                    <a:pt x="348283" y="3176074"/>
                  </a:lnTo>
                  <a:lnTo>
                    <a:pt x="392729" y="3190434"/>
                  </a:lnTo>
                  <a:lnTo>
                    <a:pt x="438778" y="3200924"/>
                  </a:lnTo>
                  <a:lnTo>
                    <a:pt x="486239" y="3207357"/>
                  </a:lnTo>
                  <a:lnTo>
                    <a:pt x="534924" y="3209544"/>
                  </a:lnTo>
                  <a:lnTo>
                    <a:pt x="4126991" y="3209544"/>
                  </a:lnTo>
                  <a:lnTo>
                    <a:pt x="4175676" y="3207357"/>
                  </a:lnTo>
                  <a:lnTo>
                    <a:pt x="4223137" y="3200924"/>
                  </a:lnTo>
                  <a:lnTo>
                    <a:pt x="4269186" y="3190434"/>
                  </a:lnTo>
                  <a:lnTo>
                    <a:pt x="4313632" y="3176074"/>
                  </a:lnTo>
                  <a:lnTo>
                    <a:pt x="4356289" y="3158035"/>
                  </a:lnTo>
                  <a:lnTo>
                    <a:pt x="4396965" y="3136504"/>
                  </a:lnTo>
                  <a:lnTo>
                    <a:pt x="4435474" y="3111672"/>
                  </a:lnTo>
                  <a:lnTo>
                    <a:pt x="4471625" y="3083727"/>
                  </a:lnTo>
                  <a:lnTo>
                    <a:pt x="4505229" y="3052857"/>
                  </a:lnTo>
                  <a:lnTo>
                    <a:pt x="4536099" y="3019253"/>
                  </a:lnTo>
                  <a:lnTo>
                    <a:pt x="4564044" y="2983102"/>
                  </a:lnTo>
                  <a:lnTo>
                    <a:pt x="4588876" y="2944593"/>
                  </a:lnTo>
                  <a:lnTo>
                    <a:pt x="4610407" y="2903917"/>
                  </a:lnTo>
                  <a:lnTo>
                    <a:pt x="4628446" y="2861260"/>
                  </a:lnTo>
                  <a:lnTo>
                    <a:pt x="4642806" y="2816814"/>
                  </a:lnTo>
                  <a:lnTo>
                    <a:pt x="4653296" y="2770765"/>
                  </a:lnTo>
                  <a:lnTo>
                    <a:pt x="4659729" y="2723304"/>
                  </a:lnTo>
                  <a:lnTo>
                    <a:pt x="4661916" y="2674620"/>
                  </a:lnTo>
                  <a:lnTo>
                    <a:pt x="4661916" y="534924"/>
                  </a:lnTo>
                  <a:lnTo>
                    <a:pt x="4659729" y="486239"/>
                  </a:lnTo>
                  <a:lnTo>
                    <a:pt x="4653296" y="438778"/>
                  </a:lnTo>
                  <a:lnTo>
                    <a:pt x="4642806" y="392729"/>
                  </a:lnTo>
                  <a:lnTo>
                    <a:pt x="4628446" y="348283"/>
                  </a:lnTo>
                  <a:lnTo>
                    <a:pt x="4610407" y="305626"/>
                  </a:lnTo>
                  <a:lnTo>
                    <a:pt x="4588876" y="264950"/>
                  </a:lnTo>
                  <a:lnTo>
                    <a:pt x="4564044" y="226441"/>
                  </a:lnTo>
                  <a:lnTo>
                    <a:pt x="4536099" y="190290"/>
                  </a:lnTo>
                  <a:lnTo>
                    <a:pt x="4505229" y="156686"/>
                  </a:lnTo>
                  <a:lnTo>
                    <a:pt x="4471625" y="125816"/>
                  </a:lnTo>
                  <a:lnTo>
                    <a:pt x="4435474" y="97871"/>
                  </a:lnTo>
                  <a:lnTo>
                    <a:pt x="4396965" y="73039"/>
                  </a:lnTo>
                  <a:lnTo>
                    <a:pt x="4356289" y="51508"/>
                  </a:lnTo>
                  <a:lnTo>
                    <a:pt x="4313632" y="33469"/>
                  </a:lnTo>
                  <a:lnTo>
                    <a:pt x="4269186" y="19109"/>
                  </a:lnTo>
                  <a:lnTo>
                    <a:pt x="4223137" y="8619"/>
                  </a:lnTo>
                  <a:lnTo>
                    <a:pt x="4175676" y="2186"/>
                  </a:lnTo>
                  <a:lnTo>
                    <a:pt x="4126991" y="0"/>
                  </a:lnTo>
                  <a:close/>
                </a:path>
              </a:pathLst>
            </a:custGeom>
            <a:solidFill>
              <a:srgbClr val="6FAC46"/>
            </a:solidFill>
          </p:spPr>
          <p:txBody>
            <a:bodyPr wrap="square" lIns="0" tIns="0" rIns="0" bIns="0" rtlCol="0"/>
            <a:lstStyle>
              <a:defPPr>
                <a:defRPr lang="es-CO"/>
              </a:defPPr>
              <a:lvl1pPr marL="0" algn="l" defTabSz="914400" rtl="0" eaLnBrk="1" latinLnBrk="0" hangingPunct="1">
                <a:defRPr sz="1800" kern="1200">
                  <a:solidFill>
                    <a:sysClr val="windowText" lastClr="000000"/>
                  </a:solidFill>
                  <a:latin typeface="Calibri"/>
                </a:defRPr>
              </a:lvl1pPr>
              <a:lvl2pPr marL="457200" algn="l" defTabSz="914400" rtl="0" eaLnBrk="1" latinLnBrk="0" hangingPunct="1">
                <a:defRPr sz="1800" kern="1200">
                  <a:solidFill>
                    <a:sysClr val="windowText" lastClr="000000"/>
                  </a:solidFill>
                  <a:latin typeface="Calibri"/>
                </a:defRPr>
              </a:lvl2pPr>
              <a:lvl3pPr marL="914400" algn="l" defTabSz="914400" rtl="0" eaLnBrk="1" latinLnBrk="0" hangingPunct="1">
                <a:defRPr sz="1800" kern="1200">
                  <a:solidFill>
                    <a:sysClr val="windowText" lastClr="000000"/>
                  </a:solidFill>
                  <a:latin typeface="Calibri"/>
                </a:defRPr>
              </a:lvl3pPr>
              <a:lvl4pPr marL="1371600" algn="l" defTabSz="914400" rtl="0" eaLnBrk="1" latinLnBrk="0" hangingPunct="1">
                <a:defRPr sz="1800" kern="1200">
                  <a:solidFill>
                    <a:sysClr val="windowText" lastClr="000000"/>
                  </a:solidFill>
                  <a:latin typeface="Calibri"/>
                </a:defRPr>
              </a:lvl4pPr>
              <a:lvl5pPr marL="1828800" algn="l" defTabSz="914400" rtl="0" eaLnBrk="1" latinLnBrk="0" hangingPunct="1">
                <a:defRPr sz="1800" kern="1200">
                  <a:solidFill>
                    <a:sysClr val="windowText" lastClr="000000"/>
                  </a:solidFill>
                  <a:latin typeface="Calibri"/>
                </a:defRPr>
              </a:lvl5pPr>
              <a:lvl6pPr marL="2286000" algn="l" defTabSz="914400" rtl="0" eaLnBrk="1" latinLnBrk="0" hangingPunct="1">
                <a:defRPr sz="1800" kern="1200">
                  <a:solidFill>
                    <a:sysClr val="windowText" lastClr="000000"/>
                  </a:solidFill>
                  <a:latin typeface="Calibri"/>
                </a:defRPr>
              </a:lvl6pPr>
              <a:lvl7pPr marL="2743200" algn="l" defTabSz="914400" rtl="0" eaLnBrk="1" latinLnBrk="0" hangingPunct="1">
                <a:defRPr sz="1800" kern="1200">
                  <a:solidFill>
                    <a:sysClr val="windowText" lastClr="000000"/>
                  </a:solidFill>
                  <a:latin typeface="Calibri"/>
                </a:defRPr>
              </a:lvl7pPr>
              <a:lvl8pPr marL="3200400" algn="l" defTabSz="914400" rtl="0" eaLnBrk="1" latinLnBrk="0" hangingPunct="1">
                <a:defRPr sz="1800" kern="1200">
                  <a:solidFill>
                    <a:sysClr val="windowText" lastClr="000000"/>
                  </a:solidFill>
                  <a:latin typeface="Calibri"/>
                </a:defRPr>
              </a:lvl8pPr>
              <a:lvl9pPr marL="3657600" algn="l" defTabSz="914400" rtl="0" eaLnBrk="1" latinLnBrk="0" hangingPunct="1">
                <a:defRPr sz="1800" kern="1200">
                  <a:solidFill>
                    <a:sysClr val="windowText" lastClr="000000"/>
                  </a:solidFill>
                  <a:latin typeface="Calibri"/>
                </a:defRPr>
              </a:lvl9pPr>
            </a:lstStyle>
            <a:p>
              <a:endParaRPr sz="1200"/>
            </a:p>
          </p:txBody>
        </p:sp>
        <p:sp>
          <p:nvSpPr>
            <p:cNvPr id="65" name="object 14">
              <a:extLst>
                <a:ext uri="{FF2B5EF4-FFF2-40B4-BE49-F238E27FC236}">
                  <a16:creationId xmlns:a16="http://schemas.microsoft.com/office/drawing/2014/main" id="{D0CC0D8B-39C1-A294-8D12-EB3DBC36F36D}"/>
                </a:ext>
              </a:extLst>
            </p:cNvPr>
            <p:cNvSpPr/>
            <p:nvPr/>
          </p:nvSpPr>
          <p:spPr>
            <a:xfrm>
              <a:off x="3872484" y="5676900"/>
              <a:ext cx="4662170" cy="3209925"/>
            </a:xfrm>
            <a:custGeom>
              <a:avLst/>
              <a:gdLst/>
              <a:ahLst/>
              <a:cxnLst/>
              <a:rect l="l" t="t" r="r" b="b"/>
              <a:pathLst>
                <a:path w="4662170" h="3209925">
                  <a:moveTo>
                    <a:pt x="0" y="534924"/>
                  </a:moveTo>
                  <a:lnTo>
                    <a:pt x="2186" y="486239"/>
                  </a:lnTo>
                  <a:lnTo>
                    <a:pt x="8619" y="438778"/>
                  </a:lnTo>
                  <a:lnTo>
                    <a:pt x="19109" y="392729"/>
                  </a:lnTo>
                  <a:lnTo>
                    <a:pt x="33469" y="348283"/>
                  </a:lnTo>
                  <a:lnTo>
                    <a:pt x="51508" y="305626"/>
                  </a:lnTo>
                  <a:lnTo>
                    <a:pt x="73039" y="264950"/>
                  </a:lnTo>
                  <a:lnTo>
                    <a:pt x="97871" y="226441"/>
                  </a:lnTo>
                  <a:lnTo>
                    <a:pt x="125816" y="190290"/>
                  </a:lnTo>
                  <a:lnTo>
                    <a:pt x="156686" y="156686"/>
                  </a:lnTo>
                  <a:lnTo>
                    <a:pt x="190290" y="125816"/>
                  </a:lnTo>
                  <a:lnTo>
                    <a:pt x="226441" y="97871"/>
                  </a:lnTo>
                  <a:lnTo>
                    <a:pt x="264950" y="73039"/>
                  </a:lnTo>
                  <a:lnTo>
                    <a:pt x="305626" y="51508"/>
                  </a:lnTo>
                  <a:lnTo>
                    <a:pt x="348283" y="33469"/>
                  </a:lnTo>
                  <a:lnTo>
                    <a:pt x="392729" y="19109"/>
                  </a:lnTo>
                  <a:lnTo>
                    <a:pt x="438778" y="8619"/>
                  </a:lnTo>
                  <a:lnTo>
                    <a:pt x="486239" y="2186"/>
                  </a:lnTo>
                  <a:lnTo>
                    <a:pt x="534924" y="0"/>
                  </a:lnTo>
                  <a:lnTo>
                    <a:pt x="4126991" y="0"/>
                  </a:lnTo>
                  <a:lnTo>
                    <a:pt x="4175676" y="2186"/>
                  </a:lnTo>
                  <a:lnTo>
                    <a:pt x="4223137" y="8619"/>
                  </a:lnTo>
                  <a:lnTo>
                    <a:pt x="4269186" y="19109"/>
                  </a:lnTo>
                  <a:lnTo>
                    <a:pt x="4313632" y="33469"/>
                  </a:lnTo>
                  <a:lnTo>
                    <a:pt x="4356289" y="51508"/>
                  </a:lnTo>
                  <a:lnTo>
                    <a:pt x="4396965" y="73039"/>
                  </a:lnTo>
                  <a:lnTo>
                    <a:pt x="4435474" y="97871"/>
                  </a:lnTo>
                  <a:lnTo>
                    <a:pt x="4471625" y="125816"/>
                  </a:lnTo>
                  <a:lnTo>
                    <a:pt x="4505229" y="156686"/>
                  </a:lnTo>
                  <a:lnTo>
                    <a:pt x="4536099" y="190290"/>
                  </a:lnTo>
                  <a:lnTo>
                    <a:pt x="4564044" y="226441"/>
                  </a:lnTo>
                  <a:lnTo>
                    <a:pt x="4588876" y="264950"/>
                  </a:lnTo>
                  <a:lnTo>
                    <a:pt x="4610407" y="305626"/>
                  </a:lnTo>
                  <a:lnTo>
                    <a:pt x="4628446" y="348283"/>
                  </a:lnTo>
                  <a:lnTo>
                    <a:pt x="4642806" y="392729"/>
                  </a:lnTo>
                  <a:lnTo>
                    <a:pt x="4653296" y="438778"/>
                  </a:lnTo>
                  <a:lnTo>
                    <a:pt x="4659729" y="486239"/>
                  </a:lnTo>
                  <a:lnTo>
                    <a:pt x="4661916" y="534924"/>
                  </a:lnTo>
                  <a:lnTo>
                    <a:pt x="4661916" y="2674620"/>
                  </a:lnTo>
                  <a:lnTo>
                    <a:pt x="4659729" y="2723304"/>
                  </a:lnTo>
                  <a:lnTo>
                    <a:pt x="4653296" y="2770765"/>
                  </a:lnTo>
                  <a:lnTo>
                    <a:pt x="4642806" y="2816814"/>
                  </a:lnTo>
                  <a:lnTo>
                    <a:pt x="4628446" y="2861260"/>
                  </a:lnTo>
                  <a:lnTo>
                    <a:pt x="4610407" y="2903917"/>
                  </a:lnTo>
                  <a:lnTo>
                    <a:pt x="4588876" y="2944593"/>
                  </a:lnTo>
                  <a:lnTo>
                    <a:pt x="4564044" y="2983102"/>
                  </a:lnTo>
                  <a:lnTo>
                    <a:pt x="4536099" y="3019253"/>
                  </a:lnTo>
                  <a:lnTo>
                    <a:pt x="4505229" y="3052857"/>
                  </a:lnTo>
                  <a:lnTo>
                    <a:pt x="4471625" y="3083727"/>
                  </a:lnTo>
                  <a:lnTo>
                    <a:pt x="4435474" y="3111672"/>
                  </a:lnTo>
                  <a:lnTo>
                    <a:pt x="4396965" y="3136504"/>
                  </a:lnTo>
                  <a:lnTo>
                    <a:pt x="4356289" y="3158035"/>
                  </a:lnTo>
                  <a:lnTo>
                    <a:pt x="4313632" y="3176074"/>
                  </a:lnTo>
                  <a:lnTo>
                    <a:pt x="4269186" y="3190434"/>
                  </a:lnTo>
                  <a:lnTo>
                    <a:pt x="4223137" y="3200924"/>
                  </a:lnTo>
                  <a:lnTo>
                    <a:pt x="4175676" y="3207357"/>
                  </a:lnTo>
                  <a:lnTo>
                    <a:pt x="4126991" y="3209544"/>
                  </a:lnTo>
                  <a:lnTo>
                    <a:pt x="534924" y="3209544"/>
                  </a:lnTo>
                  <a:lnTo>
                    <a:pt x="486239" y="3207357"/>
                  </a:lnTo>
                  <a:lnTo>
                    <a:pt x="438778" y="3200924"/>
                  </a:lnTo>
                  <a:lnTo>
                    <a:pt x="392729" y="3190434"/>
                  </a:lnTo>
                  <a:lnTo>
                    <a:pt x="348283" y="3176074"/>
                  </a:lnTo>
                  <a:lnTo>
                    <a:pt x="305626" y="3158035"/>
                  </a:lnTo>
                  <a:lnTo>
                    <a:pt x="264950" y="3136504"/>
                  </a:lnTo>
                  <a:lnTo>
                    <a:pt x="226441" y="3111672"/>
                  </a:lnTo>
                  <a:lnTo>
                    <a:pt x="190290" y="3083727"/>
                  </a:lnTo>
                  <a:lnTo>
                    <a:pt x="156686" y="3052857"/>
                  </a:lnTo>
                  <a:lnTo>
                    <a:pt x="125816" y="3019253"/>
                  </a:lnTo>
                  <a:lnTo>
                    <a:pt x="97871" y="2983102"/>
                  </a:lnTo>
                  <a:lnTo>
                    <a:pt x="73039" y="2944593"/>
                  </a:lnTo>
                  <a:lnTo>
                    <a:pt x="51508" y="2903917"/>
                  </a:lnTo>
                  <a:lnTo>
                    <a:pt x="33469" y="2861260"/>
                  </a:lnTo>
                  <a:lnTo>
                    <a:pt x="19109" y="2816814"/>
                  </a:lnTo>
                  <a:lnTo>
                    <a:pt x="8619" y="2770765"/>
                  </a:lnTo>
                  <a:lnTo>
                    <a:pt x="2186" y="2723304"/>
                  </a:lnTo>
                  <a:lnTo>
                    <a:pt x="0" y="2674620"/>
                  </a:lnTo>
                  <a:lnTo>
                    <a:pt x="0" y="534924"/>
                  </a:lnTo>
                  <a:close/>
                </a:path>
              </a:pathLst>
            </a:custGeom>
            <a:ln w="12700">
              <a:solidFill>
                <a:srgbClr val="FFFFFF"/>
              </a:solidFill>
            </a:ln>
          </p:spPr>
          <p:txBody>
            <a:bodyPr wrap="square" lIns="0" tIns="0" rIns="0" bIns="0" rtlCol="0"/>
            <a:lstStyle>
              <a:defPPr>
                <a:defRPr lang="es-CO"/>
              </a:defPPr>
              <a:lvl1pPr marL="0" algn="l" defTabSz="914400" rtl="0" eaLnBrk="1" latinLnBrk="0" hangingPunct="1">
                <a:defRPr sz="1800" kern="1200">
                  <a:solidFill>
                    <a:sysClr val="windowText" lastClr="000000"/>
                  </a:solidFill>
                  <a:latin typeface="Calibri"/>
                </a:defRPr>
              </a:lvl1pPr>
              <a:lvl2pPr marL="457200" algn="l" defTabSz="914400" rtl="0" eaLnBrk="1" latinLnBrk="0" hangingPunct="1">
                <a:defRPr sz="1800" kern="1200">
                  <a:solidFill>
                    <a:sysClr val="windowText" lastClr="000000"/>
                  </a:solidFill>
                  <a:latin typeface="Calibri"/>
                </a:defRPr>
              </a:lvl2pPr>
              <a:lvl3pPr marL="914400" algn="l" defTabSz="914400" rtl="0" eaLnBrk="1" latinLnBrk="0" hangingPunct="1">
                <a:defRPr sz="1800" kern="1200">
                  <a:solidFill>
                    <a:sysClr val="windowText" lastClr="000000"/>
                  </a:solidFill>
                  <a:latin typeface="Calibri"/>
                </a:defRPr>
              </a:lvl3pPr>
              <a:lvl4pPr marL="1371600" algn="l" defTabSz="914400" rtl="0" eaLnBrk="1" latinLnBrk="0" hangingPunct="1">
                <a:defRPr sz="1800" kern="1200">
                  <a:solidFill>
                    <a:sysClr val="windowText" lastClr="000000"/>
                  </a:solidFill>
                  <a:latin typeface="Calibri"/>
                </a:defRPr>
              </a:lvl4pPr>
              <a:lvl5pPr marL="1828800" algn="l" defTabSz="914400" rtl="0" eaLnBrk="1" latinLnBrk="0" hangingPunct="1">
                <a:defRPr sz="1800" kern="1200">
                  <a:solidFill>
                    <a:sysClr val="windowText" lastClr="000000"/>
                  </a:solidFill>
                  <a:latin typeface="Calibri"/>
                </a:defRPr>
              </a:lvl5pPr>
              <a:lvl6pPr marL="2286000" algn="l" defTabSz="914400" rtl="0" eaLnBrk="1" latinLnBrk="0" hangingPunct="1">
                <a:defRPr sz="1800" kern="1200">
                  <a:solidFill>
                    <a:sysClr val="windowText" lastClr="000000"/>
                  </a:solidFill>
                  <a:latin typeface="Calibri"/>
                </a:defRPr>
              </a:lvl6pPr>
              <a:lvl7pPr marL="2743200" algn="l" defTabSz="914400" rtl="0" eaLnBrk="1" latinLnBrk="0" hangingPunct="1">
                <a:defRPr sz="1800" kern="1200">
                  <a:solidFill>
                    <a:sysClr val="windowText" lastClr="000000"/>
                  </a:solidFill>
                  <a:latin typeface="Calibri"/>
                </a:defRPr>
              </a:lvl7pPr>
              <a:lvl8pPr marL="3200400" algn="l" defTabSz="914400" rtl="0" eaLnBrk="1" latinLnBrk="0" hangingPunct="1">
                <a:defRPr sz="1800" kern="1200">
                  <a:solidFill>
                    <a:sysClr val="windowText" lastClr="000000"/>
                  </a:solidFill>
                  <a:latin typeface="Calibri"/>
                </a:defRPr>
              </a:lvl8pPr>
              <a:lvl9pPr marL="3657600" algn="l" defTabSz="914400" rtl="0" eaLnBrk="1" latinLnBrk="0" hangingPunct="1">
                <a:defRPr sz="1800" kern="1200">
                  <a:solidFill>
                    <a:sysClr val="windowText" lastClr="000000"/>
                  </a:solidFill>
                  <a:latin typeface="Calibri"/>
                </a:defRPr>
              </a:lvl9pPr>
            </a:lstStyle>
            <a:p>
              <a:endParaRPr sz="1200"/>
            </a:p>
          </p:txBody>
        </p:sp>
      </p:grpSp>
      <p:sp>
        <p:nvSpPr>
          <p:cNvPr id="67" name="CuadroTexto 66">
            <a:extLst>
              <a:ext uri="{FF2B5EF4-FFF2-40B4-BE49-F238E27FC236}">
                <a16:creationId xmlns:a16="http://schemas.microsoft.com/office/drawing/2014/main" id="{B69A0201-3095-7821-FB98-2F36C02F4A60}"/>
              </a:ext>
            </a:extLst>
          </p:cNvPr>
          <p:cNvSpPr txBox="1"/>
          <p:nvPr/>
        </p:nvSpPr>
        <p:spPr>
          <a:xfrm>
            <a:off x="2828441" y="2635425"/>
            <a:ext cx="5518606" cy="2518190"/>
          </a:xfrm>
          <a:prstGeom prst="rect">
            <a:avLst/>
          </a:prstGeom>
          <a:noFill/>
        </p:spPr>
        <p:txBody>
          <a:bodyPr wrap="square">
            <a:spAutoFit/>
          </a:bodyPr>
          <a:lstStyle/>
          <a:p>
            <a:pPr marL="12700" algn="ctr">
              <a:lnSpc>
                <a:spcPts val="2065"/>
              </a:lnSpc>
              <a:spcBef>
                <a:spcPts val="100"/>
              </a:spcBef>
            </a:pPr>
            <a:r>
              <a:rPr lang="es-MX" sz="1500" spc="-10" dirty="0">
                <a:solidFill>
                  <a:sysClr val="window" lastClr="FFFFFF"/>
                </a:solidFill>
                <a:latin typeface="Helvetica" panose="020B0604020202020204" pitchFamily="34" charset="0"/>
                <a:cs typeface="Helvetica" panose="020B0604020202020204" pitchFamily="34" charset="0"/>
              </a:rPr>
              <a:t>RESPONSABILIDAD SOLIDARIA </a:t>
            </a:r>
          </a:p>
          <a:p>
            <a:pPr marL="12700" algn="just">
              <a:lnSpc>
                <a:spcPts val="2065"/>
              </a:lnSpc>
              <a:spcBef>
                <a:spcPts val="100"/>
              </a:spcBef>
            </a:pPr>
            <a:endParaRPr lang="es-CO" sz="1500" dirty="0">
              <a:solidFill>
                <a:sysClr val="window" lastClr="FFFFFF"/>
              </a:solidFill>
              <a:effectLst/>
              <a:latin typeface="Helvetica" panose="020B0604020202020204" pitchFamily="34" charset="0"/>
              <a:ea typeface="Calibri" panose="020F0502020204030204" pitchFamily="34" charset="0"/>
              <a:cs typeface="Helvetica" panose="020B0604020202020204" pitchFamily="34" charset="0"/>
            </a:endParaRPr>
          </a:p>
          <a:p>
            <a:pPr marL="12700" algn="just">
              <a:lnSpc>
                <a:spcPts val="2065"/>
              </a:lnSpc>
              <a:spcBef>
                <a:spcPts val="100"/>
              </a:spcBef>
            </a:pPr>
            <a:r>
              <a:rPr lang="es-CO" sz="1500" dirty="0">
                <a:solidFill>
                  <a:sysClr val="window" lastClr="FFFFFF"/>
                </a:solidFill>
                <a:effectLst/>
                <a:latin typeface="Helvetica" panose="020B0604020202020204" pitchFamily="34" charset="0"/>
                <a:ea typeface="Calibri" panose="020F0502020204030204" pitchFamily="34" charset="0"/>
                <a:cs typeface="Helvetica" panose="020B0604020202020204" pitchFamily="34" charset="0"/>
              </a:rPr>
              <a:t>Serán solidariamente responsables de los perjuicios que se ocasionen por el incumplimiento y por los daños que le sean imputables. El interventor o supervisor que no haya informado oportunamente a la entidad de un posible incumplimiento parcial o total, del contrato o convenio vigilado o de una de las obligaciones a cargo del contratista, será solidariamente responsable de los perjuicios que se ocasionen </a:t>
            </a:r>
            <a:endParaRPr lang="es-MX" sz="1500" dirty="0">
              <a:solidFill>
                <a:sysClr val="window" lastClr="FFFFFF"/>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13889267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963E9FF8-726C-C90D-F2BB-C32B8EBE4472}"/>
              </a:ext>
            </a:extLst>
          </p:cNvPr>
          <p:cNvSpPr txBox="1"/>
          <p:nvPr/>
        </p:nvSpPr>
        <p:spPr>
          <a:xfrm>
            <a:off x="5445021" y="6639446"/>
            <a:ext cx="1301959" cy="261610"/>
          </a:xfrm>
          <a:prstGeom prst="rect">
            <a:avLst/>
          </a:prstGeom>
          <a:noFill/>
        </p:spPr>
        <p:txBody>
          <a:bodyPr wrap="none" rtlCol="0">
            <a:spAutoFit/>
          </a:bodyPr>
          <a:lstStyle/>
          <a:p>
            <a:pPr algn="ctr"/>
            <a:r>
              <a:rPr lang="es-CO" sz="1100" b="1" dirty="0">
                <a:solidFill>
                  <a:schemeClr val="bg1"/>
                </a:solidFill>
                <a:latin typeface="Helvetica" pitchFamily="2" charset="0"/>
              </a:rPr>
              <a:t>www.ant.gov.co</a:t>
            </a:r>
          </a:p>
        </p:txBody>
      </p:sp>
      <p:sp>
        <p:nvSpPr>
          <p:cNvPr id="7" name="object 7">
            <a:extLst>
              <a:ext uri="{FF2B5EF4-FFF2-40B4-BE49-F238E27FC236}">
                <a16:creationId xmlns:a16="http://schemas.microsoft.com/office/drawing/2014/main" id="{3C923CB6-8D14-8715-B479-E98B18D93058}"/>
              </a:ext>
            </a:extLst>
          </p:cNvPr>
          <p:cNvSpPr txBox="1"/>
          <p:nvPr/>
        </p:nvSpPr>
        <p:spPr>
          <a:xfrm>
            <a:off x="2621398" y="973413"/>
            <a:ext cx="7227452" cy="377453"/>
          </a:xfrm>
          <a:prstGeom prst="rect">
            <a:avLst/>
          </a:prstGeom>
        </p:spPr>
        <p:txBody>
          <a:bodyPr vert="horz" wrap="square" lIns="0" tIns="8043" rIns="0" bIns="0" rtlCol="0">
            <a:spAutoFit/>
          </a:bodyPr>
          <a:lstStyle/>
          <a:p>
            <a:pPr marL="8467" algn="ctr">
              <a:spcBef>
                <a:spcPts val="63"/>
              </a:spcBef>
            </a:pPr>
            <a:r>
              <a:rPr lang="es-MX" sz="2400" spc="-7" dirty="0">
                <a:solidFill>
                  <a:srgbClr val="6FAC46"/>
                </a:solidFill>
                <a:latin typeface="Helvetica" panose="020B0604020202020204" pitchFamily="34" charset="0"/>
                <a:cs typeface="Helvetica" panose="020B0604020202020204" pitchFamily="34" charset="0"/>
              </a:rPr>
              <a:t>Funciones y actividades de la supervisión​</a:t>
            </a:r>
            <a:endParaRPr sz="2400" dirty="0">
              <a:latin typeface="Helvetica" panose="020B0604020202020204" pitchFamily="34" charset="0"/>
              <a:cs typeface="Helvetica" panose="020B0604020202020204" pitchFamily="34" charset="0"/>
            </a:endParaRPr>
          </a:p>
        </p:txBody>
      </p:sp>
      <p:sp>
        <p:nvSpPr>
          <p:cNvPr id="2" name="object 9">
            <a:extLst>
              <a:ext uri="{FF2B5EF4-FFF2-40B4-BE49-F238E27FC236}">
                <a16:creationId xmlns:a16="http://schemas.microsoft.com/office/drawing/2014/main" id="{FEA4299E-9B12-57AF-FDA2-C3BB106F15E4}"/>
              </a:ext>
            </a:extLst>
          </p:cNvPr>
          <p:cNvSpPr txBox="1"/>
          <p:nvPr/>
        </p:nvSpPr>
        <p:spPr>
          <a:xfrm>
            <a:off x="1704067" y="1703668"/>
            <a:ext cx="9033842" cy="3583887"/>
          </a:xfrm>
          <a:prstGeom prst="rect">
            <a:avLst/>
          </a:prstGeom>
        </p:spPr>
        <p:txBody>
          <a:bodyPr vert="horz" wrap="square" lIns="0" tIns="8467" rIns="0" bIns="0" rtlCol="0">
            <a:spAutoFit/>
          </a:bodyPr>
          <a:lstStyle/>
          <a:p>
            <a:pPr marL="351367" marR="3387" indent="-342900" algn="just">
              <a:spcBef>
                <a:spcPts val="67"/>
              </a:spcBef>
              <a:buFont typeface="+mj-lt"/>
              <a:buAutoNum type="arabicPeriod"/>
            </a:pPr>
            <a:r>
              <a:rPr lang="es-MX" sz="1600" spc="-3" dirty="0">
                <a:latin typeface="Helvetica" panose="020B0604020202020204" pitchFamily="34" charset="0"/>
                <a:cs typeface="Helvetica" panose="020B0604020202020204" pitchFamily="34" charset="0"/>
              </a:rPr>
              <a:t>Realizar o llevar a cabo el seguimiento a la ejecución del objeto contractual​.</a:t>
            </a:r>
          </a:p>
          <a:p>
            <a:pPr marL="351367" marR="3387" indent="-342900" algn="just">
              <a:spcBef>
                <a:spcPts val="67"/>
              </a:spcBef>
              <a:buFont typeface="+mj-lt"/>
              <a:buAutoNum type="arabicPeriod"/>
            </a:pPr>
            <a:endParaRPr lang="es-MX" sz="1600" spc="-3" dirty="0">
              <a:latin typeface="Helvetica" panose="020B0604020202020204" pitchFamily="34" charset="0"/>
              <a:cs typeface="Helvetica" panose="020B0604020202020204" pitchFamily="34" charset="0"/>
            </a:endParaRPr>
          </a:p>
          <a:p>
            <a:pPr marL="351367" marR="3387" indent="-342900" algn="just">
              <a:spcBef>
                <a:spcPts val="67"/>
              </a:spcBef>
              <a:buFont typeface="+mj-lt"/>
              <a:buAutoNum type="arabicPeriod"/>
            </a:pPr>
            <a:r>
              <a:rPr lang="es-MX" sz="1600" spc="-3" dirty="0">
                <a:latin typeface="Helvetica" panose="020B0604020202020204" pitchFamily="34" charset="0"/>
                <a:cs typeface="Helvetica" panose="020B0604020202020204" pitchFamily="34" charset="0"/>
              </a:rPr>
              <a:t>Realizar seguimiento a la gestión financiera y contable del contrato​.</a:t>
            </a:r>
          </a:p>
          <a:p>
            <a:pPr marL="351367" marR="3387" indent="-342900" algn="just">
              <a:spcBef>
                <a:spcPts val="67"/>
              </a:spcBef>
              <a:buFont typeface="+mj-lt"/>
              <a:buAutoNum type="arabicPeriod"/>
            </a:pPr>
            <a:endParaRPr lang="es-MX" sz="1600" spc="-3" dirty="0">
              <a:latin typeface="Helvetica" panose="020B0604020202020204" pitchFamily="34" charset="0"/>
              <a:cs typeface="Helvetica" panose="020B0604020202020204" pitchFamily="34" charset="0"/>
            </a:endParaRPr>
          </a:p>
          <a:p>
            <a:pPr marL="351367" marR="3387" indent="-342900" algn="just">
              <a:spcBef>
                <a:spcPts val="67"/>
              </a:spcBef>
              <a:buFont typeface="+mj-lt"/>
              <a:buAutoNum type="arabicPeriod"/>
            </a:pPr>
            <a:r>
              <a:rPr lang="es-MX" sz="1600" spc="-3" dirty="0">
                <a:latin typeface="Helvetica" panose="020B0604020202020204" pitchFamily="34" charset="0"/>
                <a:cs typeface="Helvetica" panose="020B0604020202020204" pitchFamily="34" charset="0"/>
              </a:rPr>
              <a:t>Sustentar la viabilidad en caso de requerirse modificaciones al contrato​.</a:t>
            </a:r>
          </a:p>
          <a:p>
            <a:pPr marL="351367" marR="3387" indent="-342900" algn="just">
              <a:spcBef>
                <a:spcPts val="67"/>
              </a:spcBef>
              <a:buFont typeface="+mj-lt"/>
              <a:buAutoNum type="arabicPeriod"/>
            </a:pPr>
            <a:endParaRPr lang="es-MX" sz="1600" spc="-3" dirty="0">
              <a:latin typeface="Helvetica" panose="020B0604020202020204" pitchFamily="34" charset="0"/>
              <a:cs typeface="Helvetica" panose="020B0604020202020204" pitchFamily="34" charset="0"/>
            </a:endParaRPr>
          </a:p>
          <a:p>
            <a:pPr marL="351367" marR="3387" indent="-342900" algn="just">
              <a:spcBef>
                <a:spcPts val="67"/>
              </a:spcBef>
              <a:buFont typeface="+mj-lt"/>
              <a:buAutoNum type="arabicPeriod"/>
            </a:pPr>
            <a:r>
              <a:rPr lang="es-MX" sz="1600" spc="-3" dirty="0">
                <a:latin typeface="Helvetica" panose="020B0604020202020204" pitchFamily="34" charset="0"/>
                <a:cs typeface="Helvetica" panose="020B0604020202020204" pitchFamily="34" charset="0"/>
              </a:rPr>
              <a:t>Impulsar la etapa post contractual (Liquidaciones)​.</a:t>
            </a:r>
          </a:p>
          <a:p>
            <a:pPr marL="351367" marR="3387" indent="-342900" algn="just">
              <a:spcBef>
                <a:spcPts val="67"/>
              </a:spcBef>
              <a:buFont typeface="+mj-lt"/>
              <a:buAutoNum type="arabicPeriod"/>
            </a:pPr>
            <a:endParaRPr lang="es-MX" sz="1600" spc="-3" dirty="0">
              <a:latin typeface="Helvetica" panose="020B0604020202020204" pitchFamily="34" charset="0"/>
              <a:cs typeface="Helvetica" panose="020B0604020202020204" pitchFamily="34" charset="0"/>
            </a:endParaRPr>
          </a:p>
          <a:p>
            <a:pPr marL="351367" marR="3387" indent="-342900" algn="just">
              <a:spcBef>
                <a:spcPts val="67"/>
              </a:spcBef>
              <a:buFont typeface="+mj-lt"/>
              <a:buAutoNum type="arabicPeriod"/>
            </a:pPr>
            <a:r>
              <a:rPr lang="es-MX" sz="1600" spc="-3" dirty="0">
                <a:latin typeface="Helvetica" panose="020B0604020202020204" pitchFamily="34" charset="0"/>
                <a:cs typeface="Helvetica" panose="020B0604020202020204" pitchFamily="34" charset="0"/>
              </a:rPr>
              <a:t>Realizar seguimiento a la imposición de sanciones por incumplimientos​.</a:t>
            </a:r>
          </a:p>
          <a:p>
            <a:pPr marL="351367" marR="3387" indent="-342900" algn="just">
              <a:spcBef>
                <a:spcPts val="67"/>
              </a:spcBef>
              <a:buFont typeface="+mj-lt"/>
              <a:buAutoNum type="arabicPeriod"/>
            </a:pPr>
            <a:endParaRPr lang="es-MX" sz="1600" spc="-3" dirty="0">
              <a:latin typeface="Helvetica" panose="020B0604020202020204" pitchFamily="34" charset="0"/>
              <a:cs typeface="Helvetica" panose="020B0604020202020204" pitchFamily="34" charset="0"/>
            </a:endParaRPr>
          </a:p>
          <a:p>
            <a:pPr marL="351367" marR="3387" indent="-342900" algn="just">
              <a:spcBef>
                <a:spcPts val="67"/>
              </a:spcBef>
              <a:buFont typeface="+mj-lt"/>
              <a:buAutoNum type="arabicPeriod"/>
            </a:pPr>
            <a:r>
              <a:rPr lang="es-MX" sz="1600" spc="-3" dirty="0">
                <a:latin typeface="Helvetica" panose="020B0604020202020204" pitchFamily="34" charset="0"/>
                <a:cs typeface="Helvetica" panose="020B0604020202020204" pitchFamily="34" charset="0"/>
              </a:rPr>
              <a:t>Verificar las planillas de pago de seguridad social aportadas por los contratistas, de conformidad con lo establecido en el artículo 50 de la Ley 789 de 2002. ​En caso de que el contratista no acredite el pago al sistema general de seguridad social, estaría incurriendo en un incumplimiento contractual. </a:t>
            </a:r>
            <a:endParaRPr lang="es-MX" sz="1600"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42756979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963E9FF8-726C-C90D-F2BB-C32B8EBE4472}"/>
              </a:ext>
            </a:extLst>
          </p:cNvPr>
          <p:cNvSpPr txBox="1"/>
          <p:nvPr/>
        </p:nvSpPr>
        <p:spPr>
          <a:xfrm>
            <a:off x="5445021" y="6639446"/>
            <a:ext cx="1301959" cy="261610"/>
          </a:xfrm>
          <a:prstGeom prst="rect">
            <a:avLst/>
          </a:prstGeom>
          <a:noFill/>
        </p:spPr>
        <p:txBody>
          <a:bodyPr wrap="none" rtlCol="0">
            <a:spAutoFit/>
          </a:bodyPr>
          <a:lstStyle/>
          <a:p>
            <a:pPr algn="ctr"/>
            <a:r>
              <a:rPr lang="es-CO" sz="1100" b="1" dirty="0">
                <a:solidFill>
                  <a:schemeClr val="bg1"/>
                </a:solidFill>
                <a:latin typeface="Helvetica" pitchFamily="2" charset="0"/>
              </a:rPr>
              <a:t>www.ant.gov.co</a:t>
            </a:r>
          </a:p>
        </p:txBody>
      </p:sp>
      <p:sp>
        <p:nvSpPr>
          <p:cNvPr id="7" name="object 7">
            <a:extLst>
              <a:ext uri="{FF2B5EF4-FFF2-40B4-BE49-F238E27FC236}">
                <a16:creationId xmlns:a16="http://schemas.microsoft.com/office/drawing/2014/main" id="{3C923CB6-8D14-8715-B479-E98B18D93058}"/>
              </a:ext>
            </a:extLst>
          </p:cNvPr>
          <p:cNvSpPr txBox="1"/>
          <p:nvPr/>
        </p:nvSpPr>
        <p:spPr>
          <a:xfrm>
            <a:off x="484632" y="2026766"/>
            <a:ext cx="3743537" cy="1116117"/>
          </a:xfrm>
          <a:prstGeom prst="rect">
            <a:avLst/>
          </a:prstGeom>
        </p:spPr>
        <p:txBody>
          <a:bodyPr vert="horz" wrap="square" lIns="0" tIns="8043" rIns="0" bIns="0" rtlCol="0">
            <a:spAutoFit/>
          </a:bodyPr>
          <a:lstStyle/>
          <a:p>
            <a:pPr marL="8467" algn="ctr">
              <a:spcBef>
                <a:spcPts val="63"/>
              </a:spcBef>
            </a:pPr>
            <a:r>
              <a:rPr lang="es-MX" spc="-7" dirty="0">
                <a:solidFill>
                  <a:srgbClr val="6FAC46"/>
                </a:solidFill>
                <a:latin typeface="Helvetica" panose="020B0604020202020204" pitchFamily="34" charset="0"/>
                <a:cs typeface="Helvetica" panose="020B0604020202020204" pitchFamily="34" charset="0"/>
              </a:rPr>
              <a:t>MEDIDAS GENERALES PARA PREVENCION DAÑO ANTIJURIDICO – DECLARATORIA CONTRATO REALIDAD</a:t>
            </a:r>
            <a:endParaRPr dirty="0">
              <a:latin typeface="Helvetica" panose="020B0604020202020204" pitchFamily="34" charset="0"/>
              <a:cs typeface="Helvetica" panose="020B0604020202020204" pitchFamily="34" charset="0"/>
            </a:endParaRPr>
          </a:p>
        </p:txBody>
      </p:sp>
      <p:grpSp>
        <p:nvGrpSpPr>
          <p:cNvPr id="8" name="object 2">
            <a:extLst>
              <a:ext uri="{FF2B5EF4-FFF2-40B4-BE49-F238E27FC236}">
                <a16:creationId xmlns:a16="http://schemas.microsoft.com/office/drawing/2014/main" id="{1B674DAA-11DA-77B6-1744-979F4BEB38C4}"/>
              </a:ext>
            </a:extLst>
          </p:cNvPr>
          <p:cNvGrpSpPr/>
          <p:nvPr/>
        </p:nvGrpSpPr>
        <p:grpSpPr>
          <a:xfrm>
            <a:off x="4639056" y="0"/>
            <a:ext cx="7553113" cy="6858000"/>
            <a:chOff x="6958583" y="0"/>
            <a:chExt cx="11329670" cy="10287000"/>
          </a:xfrm>
        </p:grpSpPr>
        <p:sp>
          <p:nvSpPr>
            <p:cNvPr id="9" name="object 3">
              <a:extLst>
                <a:ext uri="{FF2B5EF4-FFF2-40B4-BE49-F238E27FC236}">
                  <a16:creationId xmlns:a16="http://schemas.microsoft.com/office/drawing/2014/main" id="{9C2B3F9B-2FC3-A54E-4E87-4AAA2C5F55D0}"/>
                </a:ext>
              </a:extLst>
            </p:cNvPr>
            <p:cNvSpPr/>
            <p:nvPr/>
          </p:nvSpPr>
          <p:spPr>
            <a:xfrm>
              <a:off x="6958583" y="0"/>
              <a:ext cx="11329670" cy="10287000"/>
            </a:xfrm>
            <a:custGeom>
              <a:avLst/>
              <a:gdLst/>
              <a:ahLst/>
              <a:cxnLst/>
              <a:rect l="l" t="t" r="r" b="b"/>
              <a:pathLst>
                <a:path w="11329669" h="10287000">
                  <a:moveTo>
                    <a:pt x="11329416" y="0"/>
                  </a:moveTo>
                  <a:lnTo>
                    <a:pt x="0" y="0"/>
                  </a:lnTo>
                  <a:lnTo>
                    <a:pt x="0" y="10287000"/>
                  </a:lnTo>
                  <a:lnTo>
                    <a:pt x="11329416" y="10287000"/>
                  </a:lnTo>
                  <a:lnTo>
                    <a:pt x="11329416" y="0"/>
                  </a:lnTo>
                  <a:close/>
                </a:path>
              </a:pathLst>
            </a:custGeom>
            <a:solidFill>
              <a:srgbClr val="C7C9C9"/>
            </a:solidFill>
          </p:spPr>
          <p:txBody>
            <a:bodyPr wrap="square" lIns="0" tIns="0" rIns="0" bIns="0" rtlCol="0"/>
            <a:lstStyle/>
            <a:p>
              <a:endParaRPr sz="1200"/>
            </a:p>
          </p:txBody>
        </p:sp>
        <p:pic>
          <p:nvPicPr>
            <p:cNvPr id="10" name="object 4">
              <a:extLst>
                <a:ext uri="{FF2B5EF4-FFF2-40B4-BE49-F238E27FC236}">
                  <a16:creationId xmlns:a16="http://schemas.microsoft.com/office/drawing/2014/main" id="{0C85AAC6-9C38-7D44-AAAE-F76B58FFA4D5}"/>
                </a:ext>
              </a:extLst>
            </p:cNvPr>
            <p:cNvPicPr/>
            <p:nvPr/>
          </p:nvPicPr>
          <p:blipFill>
            <a:blip r:embed="rId2" cstate="print"/>
            <a:stretch>
              <a:fillRect/>
            </a:stretch>
          </p:blipFill>
          <p:spPr>
            <a:xfrm>
              <a:off x="7621523" y="790955"/>
              <a:ext cx="9998964" cy="8734044"/>
            </a:xfrm>
            <a:prstGeom prst="rect">
              <a:avLst/>
            </a:prstGeom>
          </p:spPr>
        </p:pic>
        <p:sp>
          <p:nvSpPr>
            <p:cNvPr id="11" name="object 5">
              <a:extLst>
                <a:ext uri="{FF2B5EF4-FFF2-40B4-BE49-F238E27FC236}">
                  <a16:creationId xmlns:a16="http://schemas.microsoft.com/office/drawing/2014/main" id="{BCCAA4B4-24D7-238F-514B-14686B0FDB27}"/>
                </a:ext>
              </a:extLst>
            </p:cNvPr>
            <p:cNvSpPr/>
            <p:nvPr/>
          </p:nvSpPr>
          <p:spPr>
            <a:xfrm>
              <a:off x="7685531" y="836675"/>
              <a:ext cx="9875520" cy="8609330"/>
            </a:xfrm>
            <a:custGeom>
              <a:avLst/>
              <a:gdLst/>
              <a:ahLst/>
              <a:cxnLst/>
              <a:rect l="l" t="t" r="r" b="b"/>
              <a:pathLst>
                <a:path w="9875519" h="8609330">
                  <a:moveTo>
                    <a:pt x="9875520" y="0"/>
                  </a:moveTo>
                  <a:lnTo>
                    <a:pt x="0" y="0"/>
                  </a:lnTo>
                  <a:lnTo>
                    <a:pt x="0" y="8609076"/>
                  </a:lnTo>
                  <a:lnTo>
                    <a:pt x="9875520" y="8609076"/>
                  </a:lnTo>
                  <a:lnTo>
                    <a:pt x="9875520" y="0"/>
                  </a:lnTo>
                  <a:close/>
                </a:path>
              </a:pathLst>
            </a:custGeom>
            <a:solidFill>
              <a:srgbClr val="FFFFFF"/>
            </a:solidFill>
          </p:spPr>
          <p:txBody>
            <a:bodyPr wrap="square" lIns="0" tIns="0" rIns="0" bIns="0" rtlCol="0"/>
            <a:lstStyle/>
            <a:p>
              <a:endParaRPr sz="1200"/>
            </a:p>
          </p:txBody>
        </p:sp>
        <p:sp>
          <p:nvSpPr>
            <p:cNvPr id="12" name="object 6">
              <a:extLst>
                <a:ext uri="{FF2B5EF4-FFF2-40B4-BE49-F238E27FC236}">
                  <a16:creationId xmlns:a16="http://schemas.microsoft.com/office/drawing/2014/main" id="{3FC6E850-66EE-3095-2459-C3B02785F3A6}"/>
                </a:ext>
              </a:extLst>
            </p:cNvPr>
            <p:cNvSpPr/>
            <p:nvPr/>
          </p:nvSpPr>
          <p:spPr>
            <a:xfrm>
              <a:off x="7685531" y="836675"/>
              <a:ext cx="9875520" cy="8609330"/>
            </a:xfrm>
            <a:custGeom>
              <a:avLst/>
              <a:gdLst/>
              <a:ahLst/>
              <a:cxnLst/>
              <a:rect l="l" t="t" r="r" b="b"/>
              <a:pathLst>
                <a:path w="9875519" h="8609330">
                  <a:moveTo>
                    <a:pt x="0" y="8609076"/>
                  </a:moveTo>
                  <a:lnTo>
                    <a:pt x="9875520" y="8609076"/>
                  </a:lnTo>
                  <a:lnTo>
                    <a:pt x="9875520" y="0"/>
                  </a:lnTo>
                  <a:lnTo>
                    <a:pt x="0" y="0"/>
                  </a:lnTo>
                  <a:lnTo>
                    <a:pt x="0" y="8609076"/>
                  </a:lnTo>
                  <a:close/>
                </a:path>
              </a:pathLst>
            </a:custGeom>
            <a:ln w="9525">
              <a:solidFill>
                <a:srgbClr val="C7C9C9"/>
              </a:solidFill>
            </a:ln>
          </p:spPr>
          <p:txBody>
            <a:bodyPr wrap="square" lIns="0" tIns="0" rIns="0" bIns="0" rtlCol="0"/>
            <a:lstStyle/>
            <a:p>
              <a:endParaRPr sz="1200"/>
            </a:p>
          </p:txBody>
        </p:sp>
      </p:grpSp>
      <p:sp>
        <p:nvSpPr>
          <p:cNvPr id="19" name="object 9">
            <a:extLst>
              <a:ext uri="{FF2B5EF4-FFF2-40B4-BE49-F238E27FC236}">
                <a16:creationId xmlns:a16="http://schemas.microsoft.com/office/drawing/2014/main" id="{3B2CDBB1-C003-213E-377F-D5C54B423A16}"/>
              </a:ext>
            </a:extLst>
          </p:cNvPr>
          <p:cNvSpPr txBox="1"/>
          <p:nvPr/>
        </p:nvSpPr>
        <p:spPr>
          <a:xfrm>
            <a:off x="5298965" y="852067"/>
            <a:ext cx="6230077" cy="3573628"/>
          </a:xfrm>
          <a:prstGeom prst="rect">
            <a:avLst/>
          </a:prstGeom>
        </p:spPr>
        <p:txBody>
          <a:bodyPr vert="horz" wrap="square" lIns="0" tIns="8467" rIns="0" bIns="0" rtlCol="0">
            <a:spAutoFit/>
          </a:bodyPr>
          <a:lstStyle/>
          <a:p>
            <a:pPr marL="294217" marR="3387" indent="-285750" algn="just">
              <a:spcBef>
                <a:spcPts val="67"/>
              </a:spcBef>
              <a:buFont typeface="Wingdings" panose="05000000000000000000" pitchFamily="2" charset="2"/>
              <a:buChar char="ü"/>
            </a:pPr>
            <a:endParaRPr lang="es-MX" sz="1500" spc="-3" dirty="0">
              <a:latin typeface="Helvetica" panose="020B0604020202020204" pitchFamily="34" charset="0"/>
              <a:cs typeface="Helvetica" panose="020B0604020202020204" pitchFamily="34" charset="0"/>
            </a:endParaRPr>
          </a:p>
          <a:p>
            <a:pPr marL="294217" marR="3387" indent="-285750" algn="just">
              <a:spcBef>
                <a:spcPts val="67"/>
              </a:spcBef>
              <a:buFont typeface="Wingdings" panose="05000000000000000000" pitchFamily="2" charset="2"/>
              <a:buChar char="ü"/>
            </a:pPr>
            <a:endParaRPr lang="es-MX" sz="1500" spc="-3" dirty="0">
              <a:latin typeface="Helvetica" panose="020B0604020202020204" pitchFamily="34" charset="0"/>
              <a:cs typeface="Helvetica" panose="020B0604020202020204" pitchFamily="34" charset="0"/>
            </a:endParaRPr>
          </a:p>
          <a:p>
            <a:pPr marL="8467" marR="3387" algn="just">
              <a:spcBef>
                <a:spcPts val="67"/>
              </a:spcBef>
            </a:pPr>
            <a:endParaRPr lang="es-MX" sz="1500" spc="-3" dirty="0">
              <a:latin typeface="Helvetica" panose="020B0604020202020204" pitchFamily="34" charset="0"/>
              <a:cs typeface="Helvetica" panose="020B0604020202020204" pitchFamily="34" charset="0"/>
            </a:endParaRPr>
          </a:p>
          <a:p>
            <a:pPr marL="294217" marR="3387" indent="-285750" algn="just">
              <a:spcBef>
                <a:spcPts val="67"/>
              </a:spcBef>
              <a:buFont typeface="Wingdings" panose="05000000000000000000" pitchFamily="2" charset="2"/>
              <a:buChar char="ü"/>
            </a:pPr>
            <a:endParaRPr lang="es-MX" sz="1500" spc="-3" dirty="0">
              <a:latin typeface="Helvetica" panose="020B0604020202020204" pitchFamily="34" charset="0"/>
              <a:cs typeface="Helvetica" panose="020B0604020202020204" pitchFamily="34" charset="0"/>
            </a:endParaRPr>
          </a:p>
          <a:p>
            <a:pPr marL="294217" marR="3387" indent="-285750" algn="just">
              <a:spcBef>
                <a:spcPts val="67"/>
              </a:spcBef>
              <a:buFont typeface="Wingdings" panose="05000000000000000000" pitchFamily="2" charset="2"/>
              <a:buChar char="ü"/>
            </a:pPr>
            <a:r>
              <a:rPr lang="es-MX" sz="1500" spc="-3" dirty="0">
                <a:latin typeface="Helvetica" panose="020B0604020202020204" pitchFamily="34" charset="0"/>
                <a:cs typeface="Helvetica" panose="020B0604020202020204" pitchFamily="34" charset="0"/>
              </a:rPr>
              <a:t>Abstenerse en todo momento de emitir instrucciones, impartir órdenes, o solicitar el cumplimiento de actividades a personas cuya relación contractual con la entidad ha finiquitado.​</a:t>
            </a:r>
          </a:p>
          <a:p>
            <a:pPr marL="8467" marR="3387" algn="just">
              <a:spcBef>
                <a:spcPts val="67"/>
              </a:spcBef>
            </a:pPr>
            <a:endParaRPr lang="es-MX" sz="1500" spc="-3" dirty="0">
              <a:latin typeface="Helvetica" panose="020B0604020202020204" pitchFamily="34" charset="0"/>
              <a:cs typeface="Helvetica" panose="020B0604020202020204" pitchFamily="34" charset="0"/>
            </a:endParaRPr>
          </a:p>
          <a:p>
            <a:pPr marL="294217" marR="3387" indent="-285750" algn="just">
              <a:spcBef>
                <a:spcPts val="67"/>
              </a:spcBef>
              <a:buFont typeface="Wingdings" panose="05000000000000000000" pitchFamily="2" charset="2"/>
              <a:buChar char="ü"/>
            </a:pPr>
            <a:r>
              <a:rPr lang="es-MX" sz="1500" spc="-3" dirty="0">
                <a:latin typeface="Helvetica" panose="020B0604020202020204" pitchFamily="34" charset="0"/>
                <a:cs typeface="Helvetica" panose="020B0604020202020204" pitchFamily="34" charset="0"/>
              </a:rPr>
              <a:t>Revisar y ajustar los objetos y obligaciones contractuales, de modo que se evite la suscripción de contratos que desarrollen actividades de carácter permanente.​</a:t>
            </a:r>
          </a:p>
          <a:p>
            <a:pPr marL="8467" marR="3387" algn="just">
              <a:spcBef>
                <a:spcPts val="67"/>
              </a:spcBef>
            </a:pPr>
            <a:endParaRPr lang="es-MX" sz="1500" spc="-3" dirty="0">
              <a:latin typeface="Helvetica" panose="020B0604020202020204" pitchFamily="34" charset="0"/>
              <a:cs typeface="Helvetica" panose="020B0604020202020204" pitchFamily="34" charset="0"/>
            </a:endParaRPr>
          </a:p>
          <a:p>
            <a:pPr marL="294217" marR="3387" indent="-285750" algn="just">
              <a:spcBef>
                <a:spcPts val="67"/>
              </a:spcBef>
              <a:buFont typeface="Wingdings" panose="05000000000000000000" pitchFamily="2" charset="2"/>
              <a:buChar char="ü"/>
            </a:pPr>
            <a:r>
              <a:rPr lang="es-MX" sz="1500" spc="-3" dirty="0">
                <a:latin typeface="Helvetica" panose="020B0604020202020204" pitchFamily="34" charset="0"/>
                <a:cs typeface="Helvetica" panose="020B0604020202020204" pitchFamily="34" charset="0"/>
              </a:rPr>
              <a:t>Establecer que las obligaciones a desarrollar correspondan a actividades ocasionales (por el tiempo de ejecución de un trabajo o de manera excepcional y temporal).</a:t>
            </a:r>
            <a:endParaRPr lang="es-MX" sz="1500" dirty="0">
              <a:latin typeface="Helvetica" panose="020B0604020202020204" pitchFamily="34" charset="0"/>
              <a:cs typeface="Helvetica" panose="020B0604020202020204" pitchFamily="34" charset="0"/>
            </a:endParaRPr>
          </a:p>
        </p:txBody>
      </p:sp>
      <p:sp>
        <p:nvSpPr>
          <p:cNvPr id="2" name="object 7">
            <a:extLst>
              <a:ext uri="{FF2B5EF4-FFF2-40B4-BE49-F238E27FC236}">
                <a16:creationId xmlns:a16="http://schemas.microsoft.com/office/drawing/2014/main" id="{95E6532E-FC0E-83B5-19CC-CFB90B82FA15}"/>
              </a:ext>
            </a:extLst>
          </p:cNvPr>
          <p:cNvSpPr txBox="1"/>
          <p:nvPr/>
        </p:nvSpPr>
        <p:spPr>
          <a:xfrm>
            <a:off x="643457" y="3536078"/>
            <a:ext cx="3346637" cy="1218709"/>
          </a:xfrm>
          <a:prstGeom prst="rect">
            <a:avLst/>
          </a:prstGeom>
        </p:spPr>
        <p:txBody>
          <a:bodyPr vert="horz" wrap="square" lIns="0" tIns="8043" rIns="0" bIns="0" rtlCol="0">
            <a:spAutoFit/>
          </a:bodyPr>
          <a:lstStyle/>
          <a:p>
            <a:pPr marL="8467" algn="ctr">
              <a:spcBef>
                <a:spcPts val="63"/>
              </a:spcBef>
            </a:pPr>
            <a:r>
              <a:rPr lang="es-MX" sz="1100" spc="-7" dirty="0">
                <a:solidFill>
                  <a:srgbClr val="6FAC46"/>
                </a:solidFill>
                <a:latin typeface="Helvetica" panose="020B0604020202020204" pitchFamily="34" charset="0"/>
                <a:cs typeface="Helvetica" panose="020B0604020202020204" pitchFamily="34" charset="0"/>
              </a:rPr>
              <a:t>Consejo de Estado - Sentencia de unificación - radicado 05001-23-33-000-2013-01143-01 (1317-2016) del nueve (9) de septiembre de dos mil veintiuno (2021)​</a:t>
            </a:r>
          </a:p>
          <a:p>
            <a:pPr marL="8467" algn="ctr">
              <a:spcBef>
                <a:spcPts val="63"/>
              </a:spcBef>
            </a:pPr>
            <a:endParaRPr lang="es-MX" sz="1100" spc="-7" dirty="0">
              <a:solidFill>
                <a:srgbClr val="6FAC46"/>
              </a:solidFill>
              <a:latin typeface="Helvetica" panose="020B0604020202020204" pitchFamily="34" charset="0"/>
              <a:cs typeface="Helvetica" panose="020B0604020202020204" pitchFamily="34" charset="0"/>
            </a:endParaRPr>
          </a:p>
          <a:p>
            <a:pPr marL="8467" algn="ctr">
              <a:spcBef>
                <a:spcPts val="63"/>
              </a:spcBef>
            </a:pPr>
            <a:r>
              <a:rPr lang="es-MX" sz="1100" u="sng" spc="-7" dirty="0">
                <a:solidFill>
                  <a:srgbClr val="6FAC46"/>
                </a:solidFill>
                <a:latin typeface="Helvetica" panose="020B0604020202020204" pitchFamily="34" charset="0"/>
                <a:cs typeface="Helvetica" panose="020B0604020202020204" pitchFamily="34" charset="0"/>
              </a:rPr>
              <a:t>Socializado mediante Memorando Radicado No. 20236000045483 de fecha 21/02/2023</a:t>
            </a:r>
            <a:endParaRPr sz="1100" u="sng"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390213326"/>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GOBIERNO DEL CAMBIO">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366</TotalTime>
  <Words>1685</Words>
  <Application>Microsoft Office PowerPoint</Application>
  <PresentationFormat>Panorámica</PresentationFormat>
  <Paragraphs>138</Paragraphs>
  <Slides>16</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16</vt:i4>
      </vt:variant>
    </vt:vector>
  </HeadingPairs>
  <TitlesOfParts>
    <vt:vector size="23" baseType="lpstr">
      <vt:lpstr>Arial</vt:lpstr>
      <vt:lpstr>Calibri</vt:lpstr>
      <vt:lpstr>Helvetica</vt:lpstr>
      <vt:lpstr>Segoe UI</vt:lpstr>
      <vt:lpstr>Verdana</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William Camilo  Baracaldo Godoy</dc:creator>
  <cp:lastModifiedBy>Janneth Lucia Rodriguez Castro</cp:lastModifiedBy>
  <cp:revision>11</cp:revision>
  <cp:lastPrinted>2023-10-11T23:07:32Z</cp:lastPrinted>
  <dcterms:created xsi:type="dcterms:W3CDTF">2023-05-08T00:34:42Z</dcterms:created>
  <dcterms:modified xsi:type="dcterms:W3CDTF">2023-10-27T15:20:09Z</dcterms:modified>
</cp:coreProperties>
</file>